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x="18288000" cy="10287000"/>
  <p:notesSz cx="6858000" cy="9144000"/>
  <p:embeddedFontLst>
    <p:embeddedFont>
      <p:font typeface="Cy Grotesk Grand Bold" charset="1" panose="00000807000000000000"/>
      <p:regular r:id="rId21"/>
    </p:embeddedFont>
    <p:embeddedFont>
      <p:font typeface="Cy Grotesk Grand" charset="1" panose="00000507000000000000"/>
      <p:regular r:id="rId22"/>
    </p:embeddedFont>
    <p:embeddedFont>
      <p:font typeface="Cy Grotesk Key Bold" charset="1" panose="00000800000000000000"/>
      <p:regular r:id="rId23"/>
    </p:embeddedFont>
    <p:embeddedFont>
      <p:font typeface="Cy Grotesk Key" charset="1" panose="00000500000000000000"/>
      <p:regular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5.svg" Type="http://schemas.openxmlformats.org/officeDocument/2006/relationships/image"/><Relationship Id="rId11" Target="../media/image37.png" Type="http://schemas.openxmlformats.org/officeDocument/2006/relationships/image"/><Relationship Id="rId12" Target="../media/image38.png" Type="http://schemas.openxmlformats.org/officeDocument/2006/relationships/image"/><Relationship Id="rId2" Target="../media/image1.png" Type="http://schemas.openxmlformats.org/officeDocument/2006/relationships/image"/><Relationship Id="rId3" Target="../media/image32.png" Type="http://schemas.openxmlformats.org/officeDocument/2006/relationships/image"/><Relationship Id="rId4" Target="../media/image3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24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5.svg" Type="http://schemas.openxmlformats.org/officeDocument/2006/relationships/image"/><Relationship Id="rId2" Target="../media/image1.png" Type="http://schemas.openxmlformats.org/officeDocument/2006/relationships/image"/><Relationship Id="rId3" Target="../media/image32.png" Type="http://schemas.openxmlformats.org/officeDocument/2006/relationships/image"/><Relationship Id="rId4" Target="../media/image3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24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40.png" Type="http://schemas.openxmlformats.org/officeDocument/2006/relationships/image"/><Relationship Id="rId11" Target="../media/image41.png" Type="http://schemas.openxmlformats.org/officeDocument/2006/relationships/image"/><Relationship Id="rId12" Target="../media/image42.png" Type="http://schemas.openxmlformats.org/officeDocument/2006/relationships/image"/><Relationship Id="rId2" Target="../media/image1.png" Type="http://schemas.openxmlformats.org/officeDocument/2006/relationships/image"/><Relationship Id="rId3" Target="../media/image12.png" Type="http://schemas.openxmlformats.org/officeDocument/2006/relationships/image"/><Relationship Id="rId4" Target="../media/image13.svg" Type="http://schemas.openxmlformats.org/officeDocument/2006/relationships/image"/><Relationship Id="rId5" Target="../media/image6.png" Type="http://schemas.openxmlformats.org/officeDocument/2006/relationships/image"/><Relationship Id="rId6" Target="../media/image7.svg" Type="http://schemas.openxmlformats.org/officeDocument/2006/relationships/image"/><Relationship Id="rId7" Target="../media/image32.png" Type="http://schemas.openxmlformats.org/officeDocument/2006/relationships/image"/><Relationship Id="rId8" Target="../media/image33.svg" Type="http://schemas.openxmlformats.org/officeDocument/2006/relationships/image"/><Relationship Id="rId9" Target="../media/image39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5.svg" Type="http://schemas.openxmlformats.org/officeDocument/2006/relationships/image"/><Relationship Id="rId11" Target="../media/image10.png" Type="http://schemas.openxmlformats.org/officeDocument/2006/relationships/image"/><Relationship Id="rId12" Target="../media/image11.svg" Type="http://schemas.openxmlformats.org/officeDocument/2006/relationships/image"/><Relationship Id="rId2" Target="../media/image1.png" Type="http://schemas.openxmlformats.org/officeDocument/2006/relationships/image"/><Relationship Id="rId3" Target="../media/image32.png" Type="http://schemas.openxmlformats.org/officeDocument/2006/relationships/image"/><Relationship Id="rId4" Target="../media/image3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24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3.png" Type="http://schemas.openxmlformats.org/officeDocument/2006/relationships/image"/><Relationship Id="rId4" Target="../media/image44.svg" Type="http://schemas.openxmlformats.org/officeDocument/2006/relationships/image"/><Relationship Id="rId5" Target="../media/image2.png" Type="http://schemas.openxmlformats.org/officeDocument/2006/relationships/image"/><Relationship Id="rId6" Target="../media/image3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6.png" Type="http://schemas.openxmlformats.org/officeDocument/2006/relationships/image"/><Relationship Id="rId4" Target="../media/image7.svg" Type="http://schemas.openxmlformats.org/officeDocument/2006/relationships/image"/><Relationship Id="rId5" Target="../media/image45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5.svg" Type="http://schemas.openxmlformats.org/officeDocument/2006/relationships/image"/><Relationship Id="rId2" Target="../media/image1.png" Type="http://schemas.openxmlformats.org/officeDocument/2006/relationships/image"/><Relationship Id="rId3" Target="../media/image8.png" Type="http://schemas.openxmlformats.org/officeDocument/2006/relationships/image"/><Relationship Id="rId4" Target="../media/image9.svg" Type="http://schemas.openxmlformats.org/officeDocument/2006/relationships/image"/><Relationship Id="rId5" Target="../media/image6.png" Type="http://schemas.openxmlformats.org/officeDocument/2006/relationships/image"/><Relationship Id="rId6" Target="../media/image7.svg" Type="http://schemas.openxmlformats.org/officeDocument/2006/relationships/image"/><Relationship Id="rId7" Target="../media/image10.png" Type="http://schemas.openxmlformats.org/officeDocument/2006/relationships/image"/><Relationship Id="rId8" Target="../media/image11.svg" Type="http://schemas.openxmlformats.org/officeDocument/2006/relationships/image"/><Relationship Id="rId9" Target="../media/image4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7.png" Type="http://schemas.openxmlformats.org/officeDocument/2006/relationships/image"/><Relationship Id="rId2" Target="../media/image1.png" Type="http://schemas.openxmlformats.org/officeDocument/2006/relationships/image"/><Relationship Id="rId3" Target="../media/image12.png" Type="http://schemas.openxmlformats.org/officeDocument/2006/relationships/image"/><Relationship Id="rId4" Target="../media/image13.svg" Type="http://schemas.openxmlformats.org/officeDocument/2006/relationships/image"/><Relationship Id="rId5" Target="../media/image6.png" Type="http://schemas.openxmlformats.org/officeDocument/2006/relationships/image"/><Relationship Id="rId6" Target="../media/image7.svg" Type="http://schemas.openxmlformats.org/officeDocument/2006/relationships/image"/><Relationship Id="rId7" Target="../media/image14.png" Type="http://schemas.openxmlformats.org/officeDocument/2006/relationships/image"/><Relationship Id="rId8" Target="../media/image15.png" Type="http://schemas.openxmlformats.org/officeDocument/2006/relationships/image"/><Relationship Id="rId9" Target="../media/image16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2.png" Type="http://schemas.openxmlformats.org/officeDocument/2006/relationships/image"/><Relationship Id="rId4" Target="../media/image13.svg" Type="http://schemas.openxmlformats.org/officeDocument/2006/relationships/image"/><Relationship Id="rId5" Target="../media/image6.png" Type="http://schemas.openxmlformats.org/officeDocument/2006/relationships/image"/><Relationship Id="rId6" Target="../media/image7.svg" Type="http://schemas.openxmlformats.org/officeDocument/2006/relationships/image"/><Relationship Id="rId7" Target="../media/image18.png" Type="http://schemas.openxmlformats.org/officeDocument/2006/relationships/image"/><Relationship Id="rId8" Target="../media/image19.png" Type="http://schemas.openxmlformats.org/officeDocument/2006/relationships/image"/><Relationship Id="rId9" Target="../media/image20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2.png" Type="http://schemas.openxmlformats.org/officeDocument/2006/relationships/image"/><Relationship Id="rId11" Target="../media/image23.png" Type="http://schemas.openxmlformats.org/officeDocument/2006/relationships/image"/><Relationship Id="rId2" Target="../media/image1.png" Type="http://schemas.openxmlformats.org/officeDocument/2006/relationships/image"/><Relationship Id="rId3" Target="../media/image10.png" Type="http://schemas.openxmlformats.org/officeDocument/2006/relationships/image"/><Relationship Id="rId4" Target="../media/image11.svg" Type="http://schemas.openxmlformats.org/officeDocument/2006/relationships/image"/><Relationship Id="rId5" Target="../media/image12.png" Type="http://schemas.openxmlformats.org/officeDocument/2006/relationships/image"/><Relationship Id="rId6" Target="../media/image13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21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7.png" Type="http://schemas.openxmlformats.org/officeDocument/2006/relationships/image"/><Relationship Id="rId11" Target="../media/image28.png" Type="http://schemas.openxmlformats.org/officeDocument/2006/relationships/image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24.png" Type="http://schemas.openxmlformats.org/officeDocument/2006/relationships/image"/><Relationship Id="rId6" Target="../media/image2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26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0.png" Type="http://schemas.openxmlformats.org/officeDocument/2006/relationships/image"/><Relationship Id="rId11" Target="../media/image31.png" Type="http://schemas.openxmlformats.org/officeDocument/2006/relationships/image"/><Relationship Id="rId2" Target="../media/image1.png" Type="http://schemas.openxmlformats.org/officeDocument/2006/relationships/image"/><Relationship Id="rId3" Target="../media/image29.png" Type="http://schemas.openxmlformats.org/officeDocument/2006/relationships/image"/><Relationship Id="rId4" Target="../media/image2.png" Type="http://schemas.openxmlformats.org/officeDocument/2006/relationships/image"/><Relationship Id="rId5" Target="../media/image3.svg" Type="http://schemas.openxmlformats.org/officeDocument/2006/relationships/image"/><Relationship Id="rId6" Target="../media/image24.png" Type="http://schemas.openxmlformats.org/officeDocument/2006/relationships/image"/><Relationship Id="rId7" Target="../media/image25.svg" Type="http://schemas.openxmlformats.org/officeDocument/2006/relationships/image"/><Relationship Id="rId8" Target="../media/image6.png" Type="http://schemas.openxmlformats.org/officeDocument/2006/relationships/image"/><Relationship Id="rId9" Target="../media/image7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5.svg" Type="http://schemas.openxmlformats.org/officeDocument/2006/relationships/image"/><Relationship Id="rId11" Target="../media/image34.png" Type="http://schemas.openxmlformats.org/officeDocument/2006/relationships/image"/><Relationship Id="rId2" Target="../media/image1.png" Type="http://schemas.openxmlformats.org/officeDocument/2006/relationships/image"/><Relationship Id="rId3" Target="../media/image32.png" Type="http://schemas.openxmlformats.org/officeDocument/2006/relationships/image"/><Relationship Id="rId4" Target="../media/image3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24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5.svg" Type="http://schemas.openxmlformats.org/officeDocument/2006/relationships/image"/><Relationship Id="rId11" Target="../media/image35.png" Type="http://schemas.openxmlformats.org/officeDocument/2006/relationships/image"/><Relationship Id="rId12" Target="../media/image36.png" Type="http://schemas.openxmlformats.org/officeDocument/2006/relationships/image"/><Relationship Id="rId2" Target="../media/image1.png" Type="http://schemas.openxmlformats.org/officeDocument/2006/relationships/image"/><Relationship Id="rId3" Target="../media/image32.png" Type="http://schemas.openxmlformats.org/officeDocument/2006/relationships/image"/><Relationship Id="rId4" Target="../media/image3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24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5506" r="0" b="-55506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8522016"/>
            <a:ext cx="4135783" cy="736284"/>
            <a:chOff x="0" y="0"/>
            <a:chExt cx="1398065" cy="248894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398065" cy="248894"/>
            </a:xfrm>
            <a:custGeom>
              <a:avLst/>
              <a:gdLst/>
              <a:ahLst/>
              <a:cxnLst/>
              <a:rect r="r" b="b" t="t" l="l"/>
              <a:pathLst>
                <a:path h="248894" w="1398065">
                  <a:moveTo>
                    <a:pt x="124447" y="0"/>
                  </a:moveTo>
                  <a:lnTo>
                    <a:pt x="1273618" y="0"/>
                  </a:lnTo>
                  <a:cubicBezTo>
                    <a:pt x="1306624" y="0"/>
                    <a:pt x="1338277" y="13111"/>
                    <a:pt x="1361616" y="36450"/>
                  </a:cubicBezTo>
                  <a:cubicBezTo>
                    <a:pt x="1384954" y="59788"/>
                    <a:pt x="1398065" y="91442"/>
                    <a:pt x="1398065" y="124447"/>
                  </a:cubicBezTo>
                  <a:lnTo>
                    <a:pt x="1398065" y="124447"/>
                  </a:lnTo>
                  <a:cubicBezTo>
                    <a:pt x="1398065" y="157453"/>
                    <a:pt x="1384954" y="189106"/>
                    <a:pt x="1361616" y="212445"/>
                  </a:cubicBezTo>
                  <a:cubicBezTo>
                    <a:pt x="1338277" y="235783"/>
                    <a:pt x="1306624" y="248894"/>
                    <a:pt x="1273618" y="248894"/>
                  </a:cubicBezTo>
                  <a:lnTo>
                    <a:pt x="124447" y="248894"/>
                  </a:lnTo>
                  <a:cubicBezTo>
                    <a:pt x="91442" y="248894"/>
                    <a:pt x="59788" y="235783"/>
                    <a:pt x="36450" y="212445"/>
                  </a:cubicBezTo>
                  <a:cubicBezTo>
                    <a:pt x="13111" y="189106"/>
                    <a:pt x="0" y="157453"/>
                    <a:pt x="0" y="124447"/>
                  </a:cubicBezTo>
                  <a:lnTo>
                    <a:pt x="0" y="124447"/>
                  </a:lnTo>
                  <a:cubicBezTo>
                    <a:pt x="0" y="91442"/>
                    <a:pt x="13111" y="59788"/>
                    <a:pt x="36450" y="36450"/>
                  </a:cubicBezTo>
                  <a:cubicBezTo>
                    <a:pt x="59788" y="13111"/>
                    <a:pt x="91442" y="0"/>
                    <a:pt x="12444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1398065" cy="28699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1028700" y="1028700"/>
            <a:ext cx="16230600" cy="736284"/>
            <a:chOff x="0" y="0"/>
            <a:chExt cx="5486612" cy="248894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486612" cy="248894"/>
            </a:xfrm>
            <a:custGeom>
              <a:avLst/>
              <a:gdLst/>
              <a:ahLst/>
              <a:cxnLst/>
              <a:rect r="r" b="b" t="t" l="l"/>
              <a:pathLst>
                <a:path h="248894" w="5486612">
                  <a:moveTo>
                    <a:pt x="47700" y="0"/>
                  </a:moveTo>
                  <a:lnTo>
                    <a:pt x="5438913" y="0"/>
                  </a:lnTo>
                  <a:cubicBezTo>
                    <a:pt x="5451564" y="0"/>
                    <a:pt x="5463696" y="5025"/>
                    <a:pt x="5472642" y="13971"/>
                  </a:cubicBezTo>
                  <a:cubicBezTo>
                    <a:pt x="5481587" y="22916"/>
                    <a:pt x="5486612" y="35049"/>
                    <a:pt x="5486612" y="47700"/>
                  </a:cubicBezTo>
                  <a:lnTo>
                    <a:pt x="5486612" y="201195"/>
                  </a:lnTo>
                  <a:cubicBezTo>
                    <a:pt x="5486612" y="213846"/>
                    <a:pt x="5481587" y="225978"/>
                    <a:pt x="5472642" y="234923"/>
                  </a:cubicBezTo>
                  <a:cubicBezTo>
                    <a:pt x="5463696" y="243869"/>
                    <a:pt x="5451564" y="248894"/>
                    <a:pt x="5438913" y="248894"/>
                  </a:cubicBezTo>
                  <a:lnTo>
                    <a:pt x="47700" y="248894"/>
                  </a:lnTo>
                  <a:cubicBezTo>
                    <a:pt x="35049" y="248894"/>
                    <a:pt x="22916" y="243869"/>
                    <a:pt x="13971" y="234923"/>
                  </a:cubicBezTo>
                  <a:cubicBezTo>
                    <a:pt x="5025" y="225978"/>
                    <a:pt x="0" y="213846"/>
                    <a:pt x="0" y="201195"/>
                  </a:cubicBezTo>
                  <a:lnTo>
                    <a:pt x="0" y="47700"/>
                  </a:lnTo>
                  <a:cubicBezTo>
                    <a:pt x="0" y="35049"/>
                    <a:pt x="5025" y="22916"/>
                    <a:pt x="13971" y="13971"/>
                  </a:cubicBezTo>
                  <a:cubicBezTo>
                    <a:pt x="22916" y="5025"/>
                    <a:pt x="35049" y="0"/>
                    <a:pt x="477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5486612" cy="28699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5458519" y="8522016"/>
            <a:ext cx="5807694" cy="736284"/>
            <a:chOff x="0" y="0"/>
            <a:chExt cx="1963240" cy="248894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1963240" cy="248894"/>
            </a:xfrm>
            <a:custGeom>
              <a:avLst/>
              <a:gdLst/>
              <a:ahLst/>
              <a:cxnLst/>
              <a:rect r="r" b="b" t="t" l="l"/>
              <a:pathLst>
                <a:path h="248894" w="1963240">
                  <a:moveTo>
                    <a:pt x="124447" y="0"/>
                  </a:moveTo>
                  <a:lnTo>
                    <a:pt x="1838793" y="0"/>
                  </a:lnTo>
                  <a:cubicBezTo>
                    <a:pt x="1871799" y="0"/>
                    <a:pt x="1903452" y="13111"/>
                    <a:pt x="1926791" y="36450"/>
                  </a:cubicBezTo>
                  <a:cubicBezTo>
                    <a:pt x="1950129" y="59788"/>
                    <a:pt x="1963240" y="91442"/>
                    <a:pt x="1963240" y="124447"/>
                  </a:cubicBezTo>
                  <a:lnTo>
                    <a:pt x="1963240" y="124447"/>
                  </a:lnTo>
                  <a:cubicBezTo>
                    <a:pt x="1963240" y="157453"/>
                    <a:pt x="1950129" y="189106"/>
                    <a:pt x="1926791" y="212445"/>
                  </a:cubicBezTo>
                  <a:cubicBezTo>
                    <a:pt x="1903452" y="235783"/>
                    <a:pt x="1871799" y="248894"/>
                    <a:pt x="1838793" y="248894"/>
                  </a:cubicBezTo>
                  <a:lnTo>
                    <a:pt x="124447" y="248894"/>
                  </a:lnTo>
                  <a:cubicBezTo>
                    <a:pt x="91442" y="248894"/>
                    <a:pt x="59788" y="235783"/>
                    <a:pt x="36450" y="212445"/>
                  </a:cubicBezTo>
                  <a:cubicBezTo>
                    <a:pt x="13111" y="189106"/>
                    <a:pt x="0" y="157453"/>
                    <a:pt x="0" y="124447"/>
                  </a:cubicBezTo>
                  <a:lnTo>
                    <a:pt x="0" y="124447"/>
                  </a:lnTo>
                  <a:cubicBezTo>
                    <a:pt x="0" y="91442"/>
                    <a:pt x="13111" y="59788"/>
                    <a:pt x="36450" y="36450"/>
                  </a:cubicBezTo>
                  <a:cubicBezTo>
                    <a:pt x="59788" y="13111"/>
                    <a:pt x="91442" y="0"/>
                    <a:pt x="12444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1963240" cy="28699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1561488" y="8522016"/>
            <a:ext cx="5697812" cy="736284"/>
            <a:chOff x="0" y="0"/>
            <a:chExt cx="1926095" cy="248894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1926095" cy="248894"/>
            </a:xfrm>
            <a:custGeom>
              <a:avLst/>
              <a:gdLst/>
              <a:ahLst/>
              <a:cxnLst/>
              <a:rect r="r" b="b" t="t" l="l"/>
              <a:pathLst>
                <a:path h="248894" w="1926095">
                  <a:moveTo>
                    <a:pt x="124447" y="0"/>
                  </a:moveTo>
                  <a:lnTo>
                    <a:pt x="1801648" y="0"/>
                  </a:lnTo>
                  <a:cubicBezTo>
                    <a:pt x="1834654" y="0"/>
                    <a:pt x="1866307" y="13111"/>
                    <a:pt x="1889646" y="36450"/>
                  </a:cubicBezTo>
                  <a:cubicBezTo>
                    <a:pt x="1912984" y="59788"/>
                    <a:pt x="1926095" y="91442"/>
                    <a:pt x="1926095" y="124447"/>
                  </a:cubicBezTo>
                  <a:lnTo>
                    <a:pt x="1926095" y="124447"/>
                  </a:lnTo>
                  <a:cubicBezTo>
                    <a:pt x="1926095" y="157453"/>
                    <a:pt x="1912984" y="189106"/>
                    <a:pt x="1889646" y="212445"/>
                  </a:cubicBezTo>
                  <a:cubicBezTo>
                    <a:pt x="1866307" y="235783"/>
                    <a:pt x="1834654" y="248894"/>
                    <a:pt x="1801648" y="248894"/>
                  </a:cubicBezTo>
                  <a:lnTo>
                    <a:pt x="124447" y="248894"/>
                  </a:lnTo>
                  <a:cubicBezTo>
                    <a:pt x="91442" y="248894"/>
                    <a:pt x="59788" y="235783"/>
                    <a:pt x="36450" y="212445"/>
                  </a:cubicBezTo>
                  <a:cubicBezTo>
                    <a:pt x="13111" y="189106"/>
                    <a:pt x="0" y="157453"/>
                    <a:pt x="0" y="124447"/>
                  </a:cubicBezTo>
                  <a:lnTo>
                    <a:pt x="0" y="124447"/>
                  </a:lnTo>
                  <a:cubicBezTo>
                    <a:pt x="0" y="91442"/>
                    <a:pt x="13111" y="59788"/>
                    <a:pt x="36450" y="36450"/>
                  </a:cubicBezTo>
                  <a:cubicBezTo>
                    <a:pt x="59788" y="13111"/>
                    <a:pt x="91442" y="0"/>
                    <a:pt x="12444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1926095" cy="28699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5" id="15"/>
          <p:cNvSpPr txBox="true"/>
          <p:nvPr/>
        </p:nvSpPr>
        <p:spPr>
          <a:xfrm rot="0">
            <a:off x="1028700" y="2898668"/>
            <a:ext cx="14158865" cy="2774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450"/>
              </a:lnSpc>
            </a:pPr>
            <a:r>
              <a:rPr lang="en-US" sz="5000" b="true">
                <a:solidFill>
                  <a:srgbClr val="0400CD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ЦИФРОВОЕ ПРОЕКТИРОВАНИЕ КАК ОТВЕТ НА ВЫЗОВЫ СОВРЕМЕННОЙ СТРОИТЕЛЬНОЙ ОТРАСЛИ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28700" y="6873982"/>
            <a:ext cx="11966570" cy="11430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999"/>
              </a:lnSpc>
            </a:pPr>
            <a:r>
              <a:rPr lang="en-US" sz="2999">
                <a:solidFill>
                  <a:srgbClr val="000000"/>
                </a:solidFill>
                <a:latin typeface="Cy Grotesk Grand"/>
                <a:ea typeface="Cy Grotesk Grand"/>
                <a:cs typeface="Cy Grotesk Grand"/>
                <a:sym typeface="Cy Grotesk Grand"/>
              </a:rPr>
              <a:t>ОСНОВАТЕЛЬ И ТЕХНИЧЕСКИЙ ДИРЕКТОР</a:t>
            </a:r>
            <a:r>
              <a:rPr lang="en-US" sz="2999" b="true">
                <a:solidFill>
                  <a:srgbClr val="000000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 </a:t>
            </a:r>
            <a:r>
              <a:rPr lang="en-US" sz="2999">
                <a:solidFill>
                  <a:srgbClr val="000000"/>
                </a:solidFill>
                <a:latin typeface="Cy Grotesk Grand"/>
                <a:ea typeface="Cy Grotesk Grand"/>
                <a:cs typeface="Cy Grotesk Grand"/>
                <a:sym typeface="Cy Grotesk Grand"/>
              </a:rPr>
              <a:t>ООО “ИНСТИТУТ “ИНФОРМА”</a:t>
            </a:r>
          </a:p>
          <a:p>
            <a:pPr algn="l">
              <a:lnSpc>
                <a:spcPts val="2999"/>
              </a:lnSpc>
            </a:pPr>
            <a:r>
              <a:rPr lang="en-US" sz="2999" b="true">
                <a:solidFill>
                  <a:srgbClr val="000000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МАКАРЕНКО ЕЛЕНА ВИКТОРОВНА</a:t>
            </a:r>
          </a:p>
        </p:txBody>
      </p:sp>
      <p:sp>
        <p:nvSpPr>
          <p:cNvPr name="Freeform 17" id="17"/>
          <p:cNvSpPr/>
          <p:nvPr/>
        </p:nvSpPr>
        <p:spPr>
          <a:xfrm flipH="true" flipV="false" rot="0">
            <a:off x="15187565" y="3661039"/>
            <a:ext cx="7356737" cy="3705956"/>
          </a:xfrm>
          <a:custGeom>
            <a:avLst/>
            <a:gdLst/>
            <a:ahLst/>
            <a:cxnLst/>
            <a:rect r="r" b="b" t="t" l="l"/>
            <a:pathLst>
              <a:path h="3705956" w="7356737">
                <a:moveTo>
                  <a:pt x="7356737" y="0"/>
                </a:moveTo>
                <a:lnTo>
                  <a:pt x="0" y="0"/>
                </a:lnTo>
                <a:lnTo>
                  <a:pt x="0" y="3705956"/>
                </a:lnTo>
                <a:lnTo>
                  <a:pt x="7356737" y="3705956"/>
                </a:lnTo>
                <a:lnTo>
                  <a:pt x="7356737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5368983" y="2953531"/>
            <a:ext cx="1065978" cy="1068650"/>
          </a:xfrm>
          <a:custGeom>
            <a:avLst/>
            <a:gdLst/>
            <a:ahLst/>
            <a:cxnLst/>
            <a:rect r="r" b="b" t="t" l="l"/>
            <a:pathLst>
              <a:path h="1068650" w="1065978">
                <a:moveTo>
                  <a:pt x="0" y="0"/>
                </a:moveTo>
                <a:lnTo>
                  <a:pt x="1065978" y="0"/>
                </a:lnTo>
                <a:lnTo>
                  <a:pt x="1065978" y="1068649"/>
                </a:lnTo>
                <a:lnTo>
                  <a:pt x="0" y="106864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9" id="19"/>
          <p:cNvSpPr txBox="true"/>
          <p:nvPr/>
        </p:nvSpPr>
        <p:spPr>
          <a:xfrm rot="0">
            <a:off x="1441293" y="1236344"/>
            <a:ext cx="14171051" cy="3422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600"/>
              </a:lnSpc>
            </a:pPr>
            <a:r>
              <a:rPr lang="en-US" sz="2600" b="true">
                <a:solidFill>
                  <a:srgbClr val="0400CD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ООО </a:t>
            </a:r>
            <a:r>
              <a:rPr lang="en-US" sz="2600" b="true">
                <a:solidFill>
                  <a:srgbClr val="0400CD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«Институт «Информационного моделирования</a:t>
            </a:r>
            <a:r>
              <a:rPr lang="en-US" sz="2600" b="true">
                <a:solidFill>
                  <a:srgbClr val="0400CD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 и Архитектуры»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352720" y="8710020"/>
            <a:ext cx="3353324" cy="3371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400" b="true">
                <a:solidFill>
                  <a:srgbClr val="000000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+7 (351) 723-О5-28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5969500" y="8710020"/>
            <a:ext cx="4785732" cy="3371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400" b="true">
                <a:solidFill>
                  <a:srgbClr val="000000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reference@informa174.ru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2017528" y="8710020"/>
            <a:ext cx="4785732" cy="3371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400" b="true">
                <a:solidFill>
                  <a:srgbClr val="000000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informa174.ru</a:t>
            </a:r>
          </a:p>
        </p:txBody>
      </p:sp>
      <p:sp>
        <p:nvSpPr>
          <p:cNvPr name="Freeform 23" id="23"/>
          <p:cNvSpPr/>
          <p:nvPr/>
        </p:nvSpPr>
        <p:spPr>
          <a:xfrm flipH="false" flipV="false" rot="0">
            <a:off x="16542257" y="1164364"/>
            <a:ext cx="464956" cy="464956"/>
          </a:xfrm>
          <a:custGeom>
            <a:avLst/>
            <a:gdLst/>
            <a:ahLst/>
            <a:cxnLst/>
            <a:rect r="r" b="b" t="t" l="l"/>
            <a:pathLst>
              <a:path h="464956" w="464956">
                <a:moveTo>
                  <a:pt x="0" y="0"/>
                </a:moveTo>
                <a:lnTo>
                  <a:pt x="464956" y="0"/>
                </a:lnTo>
                <a:lnTo>
                  <a:pt x="464956" y="464956"/>
                </a:lnTo>
                <a:lnTo>
                  <a:pt x="0" y="46495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4" id="24"/>
          <p:cNvSpPr/>
          <p:nvPr/>
        </p:nvSpPr>
        <p:spPr>
          <a:xfrm flipH="false" flipV="false" rot="0">
            <a:off x="16077300" y="1164364"/>
            <a:ext cx="464956" cy="464956"/>
          </a:xfrm>
          <a:custGeom>
            <a:avLst/>
            <a:gdLst/>
            <a:ahLst/>
            <a:cxnLst/>
            <a:rect r="r" b="b" t="t" l="l"/>
            <a:pathLst>
              <a:path h="464956" w="464956">
                <a:moveTo>
                  <a:pt x="0" y="0"/>
                </a:moveTo>
                <a:lnTo>
                  <a:pt x="464957" y="0"/>
                </a:lnTo>
                <a:lnTo>
                  <a:pt x="464957" y="464956"/>
                </a:lnTo>
                <a:lnTo>
                  <a:pt x="0" y="46495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5" id="25"/>
          <p:cNvSpPr/>
          <p:nvPr/>
        </p:nvSpPr>
        <p:spPr>
          <a:xfrm flipH="false" flipV="false" rot="0">
            <a:off x="15612344" y="1164364"/>
            <a:ext cx="464956" cy="464956"/>
          </a:xfrm>
          <a:custGeom>
            <a:avLst/>
            <a:gdLst/>
            <a:ahLst/>
            <a:cxnLst/>
            <a:rect r="r" b="b" t="t" l="l"/>
            <a:pathLst>
              <a:path h="464956" w="464956">
                <a:moveTo>
                  <a:pt x="0" y="0"/>
                </a:moveTo>
                <a:lnTo>
                  <a:pt x="464956" y="0"/>
                </a:lnTo>
                <a:lnTo>
                  <a:pt x="464956" y="464956"/>
                </a:lnTo>
                <a:lnTo>
                  <a:pt x="0" y="46495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5506" r="0" b="-55506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3604407" y="5653945"/>
            <a:ext cx="4147692" cy="4147692"/>
          </a:xfrm>
          <a:custGeom>
            <a:avLst/>
            <a:gdLst/>
            <a:ahLst/>
            <a:cxnLst/>
            <a:rect r="r" b="b" t="t" l="l"/>
            <a:pathLst>
              <a:path h="4147692" w="4147692">
                <a:moveTo>
                  <a:pt x="0" y="0"/>
                </a:moveTo>
                <a:lnTo>
                  <a:pt x="4147692" y="0"/>
                </a:lnTo>
                <a:lnTo>
                  <a:pt x="4147692" y="4147693"/>
                </a:lnTo>
                <a:lnTo>
                  <a:pt x="0" y="41476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609362" y="1558767"/>
            <a:ext cx="804161" cy="806177"/>
          </a:xfrm>
          <a:custGeom>
            <a:avLst/>
            <a:gdLst/>
            <a:ahLst/>
            <a:cxnLst/>
            <a:rect r="r" b="b" t="t" l="l"/>
            <a:pathLst>
              <a:path h="806177" w="804161">
                <a:moveTo>
                  <a:pt x="0" y="0"/>
                </a:moveTo>
                <a:lnTo>
                  <a:pt x="804162" y="0"/>
                </a:lnTo>
                <a:lnTo>
                  <a:pt x="804162" y="806177"/>
                </a:lnTo>
                <a:lnTo>
                  <a:pt x="0" y="80617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5400000">
            <a:off x="13585882" y="8194356"/>
            <a:ext cx="464956" cy="464956"/>
          </a:xfrm>
          <a:custGeom>
            <a:avLst/>
            <a:gdLst/>
            <a:ahLst/>
            <a:cxnLst/>
            <a:rect r="r" b="b" t="t" l="l"/>
            <a:pathLst>
              <a:path h="464956" w="464956">
                <a:moveTo>
                  <a:pt x="0" y="0"/>
                </a:moveTo>
                <a:lnTo>
                  <a:pt x="464956" y="0"/>
                </a:lnTo>
                <a:lnTo>
                  <a:pt x="464956" y="464956"/>
                </a:lnTo>
                <a:lnTo>
                  <a:pt x="0" y="46495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028700" y="1028700"/>
            <a:ext cx="16230600" cy="736284"/>
            <a:chOff x="0" y="0"/>
            <a:chExt cx="21640800" cy="981712"/>
          </a:xfrm>
        </p:grpSpPr>
        <p:grpSp>
          <p:nvGrpSpPr>
            <p:cNvPr name="Group 7" id="7"/>
            <p:cNvGrpSpPr/>
            <p:nvPr/>
          </p:nvGrpSpPr>
          <p:grpSpPr>
            <a:xfrm rot="0">
              <a:off x="0" y="0"/>
              <a:ext cx="21640800" cy="981712"/>
              <a:chOff x="0" y="0"/>
              <a:chExt cx="5486612" cy="248894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5486612" cy="248894"/>
              </a:xfrm>
              <a:custGeom>
                <a:avLst/>
                <a:gdLst/>
                <a:ahLst/>
                <a:cxnLst/>
                <a:rect r="r" b="b" t="t" l="l"/>
                <a:pathLst>
                  <a:path h="248894" w="5486612">
                    <a:moveTo>
                      <a:pt x="47700" y="0"/>
                    </a:moveTo>
                    <a:lnTo>
                      <a:pt x="5438913" y="0"/>
                    </a:lnTo>
                    <a:cubicBezTo>
                      <a:pt x="5451564" y="0"/>
                      <a:pt x="5463696" y="5025"/>
                      <a:pt x="5472642" y="13971"/>
                    </a:cubicBezTo>
                    <a:cubicBezTo>
                      <a:pt x="5481587" y="22916"/>
                      <a:pt x="5486612" y="35049"/>
                      <a:pt x="5486612" y="47700"/>
                    </a:cubicBezTo>
                    <a:lnTo>
                      <a:pt x="5486612" y="201195"/>
                    </a:lnTo>
                    <a:cubicBezTo>
                      <a:pt x="5486612" y="213846"/>
                      <a:pt x="5481587" y="225978"/>
                      <a:pt x="5472642" y="234923"/>
                    </a:cubicBezTo>
                    <a:cubicBezTo>
                      <a:pt x="5463696" y="243869"/>
                      <a:pt x="5451564" y="248894"/>
                      <a:pt x="5438913" y="248894"/>
                    </a:cubicBezTo>
                    <a:lnTo>
                      <a:pt x="47700" y="248894"/>
                    </a:lnTo>
                    <a:cubicBezTo>
                      <a:pt x="35049" y="248894"/>
                      <a:pt x="22916" y="243869"/>
                      <a:pt x="13971" y="234923"/>
                    </a:cubicBezTo>
                    <a:cubicBezTo>
                      <a:pt x="5025" y="225978"/>
                      <a:pt x="0" y="213846"/>
                      <a:pt x="0" y="201195"/>
                    </a:cubicBezTo>
                    <a:lnTo>
                      <a:pt x="0" y="47700"/>
                    </a:lnTo>
                    <a:cubicBezTo>
                      <a:pt x="0" y="35049"/>
                      <a:pt x="5025" y="22916"/>
                      <a:pt x="13971" y="13971"/>
                    </a:cubicBezTo>
                    <a:cubicBezTo>
                      <a:pt x="22916" y="5025"/>
                      <a:pt x="35049" y="0"/>
                      <a:pt x="477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38100"/>
                <a:ext cx="5486612" cy="2869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Freeform 10" id="10"/>
            <p:cNvSpPr/>
            <p:nvPr/>
          </p:nvSpPr>
          <p:spPr>
            <a:xfrm flipH="false" flipV="false" rot="0">
              <a:off x="20684742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20064800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2" id="12"/>
            <p:cNvSpPr/>
            <p:nvPr/>
          </p:nvSpPr>
          <p:spPr>
            <a:xfrm flipH="false" flipV="false" rot="0">
              <a:off x="19444859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1" y="0"/>
                  </a:lnTo>
                  <a:lnTo>
                    <a:pt x="619941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3" id="13"/>
            <p:cNvSpPr txBox="true"/>
            <p:nvPr/>
          </p:nvSpPr>
          <p:spPr>
            <a:xfrm rot="0">
              <a:off x="550124" y="260984"/>
              <a:ext cx="16773206" cy="4722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600"/>
                </a:lnSpc>
              </a:pPr>
              <a:r>
                <a:rPr lang="en-US" sz="2600" b="true">
                  <a:solidFill>
                    <a:srgbClr val="0400CD"/>
                  </a:solidFill>
                  <a:latin typeface="Cy Grotesk Key Bold"/>
                  <a:ea typeface="Cy Grotesk Key Bold"/>
                  <a:cs typeface="Cy Grotesk Key Bold"/>
                  <a:sym typeface="Cy Grotesk Key Bold"/>
                </a:rPr>
                <a:t>ООО «Институт «Информационного моделирования и Архитектуры»</a:t>
              </a:r>
            </a:p>
          </p:txBody>
        </p:sp>
      </p:grpSp>
      <p:sp>
        <p:nvSpPr>
          <p:cNvPr name="Freeform 14" id="14"/>
          <p:cNvSpPr/>
          <p:nvPr/>
        </p:nvSpPr>
        <p:spPr>
          <a:xfrm flipH="false" flipV="false" rot="0">
            <a:off x="16542257" y="8551061"/>
            <a:ext cx="1414478" cy="1414478"/>
          </a:xfrm>
          <a:custGeom>
            <a:avLst/>
            <a:gdLst/>
            <a:ahLst/>
            <a:cxnLst/>
            <a:rect r="r" b="b" t="t" l="l"/>
            <a:pathLst>
              <a:path h="1414478" w="1414478">
                <a:moveTo>
                  <a:pt x="0" y="0"/>
                </a:moveTo>
                <a:lnTo>
                  <a:pt x="1414478" y="0"/>
                </a:lnTo>
                <a:lnTo>
                  <a:pt x="1414478" y="1414478"/>
                </a:lnTo>
                <a:lnTo>
                  <a:pt x="0" y="141447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6556877" y="3034013"/>
            <a:ext cx="10692619" cy="5160343"/>
          </a:xfrm>
          <a:custGeom>
            <a:avLst/>
            <a:gdLst/>
            <a:ahLst/>
            <a:cxnLst/>
            <a:rect r="r" b="b" t="t" l="l"/>
            <a:pathLst>
              <a:path h="5160343" w="10692619">
                <a:moveTo>
                  <a:pt x="0" y="0"/>
                </a:moveTo>
                <a:lnTo>
                  <a:pt x="10692619" y="0"/>
                </a:lnTo>
                <a:lnTo>
                  <a:pt x="10692619" y="5160343"/>
                </a:lnTo>
                <a:lnTo>
                  <a:pt x="0" y="5160343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-8524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028700" y="4145740"/>
            <a:ext cx="8324903" cy="4953318"/>
          </a:xfrm>
          <a:custGeom>
            <a:avLst/>
            <a:gdLst/>
            <a:ahLst/>
            <a:cxnLst/>
            <a:rect r="r" b="b" t="t" l="l"/>
            <a:pathLst>
              <a:path h="4953318" w="8324903">
                <a:moveTo>
                  <a:pt x="0" y="0"/>
                </a:moveTo>
                <a:lnTo>
                  <a:pt x="8324903" y="0"/>
                </a:lnTo>
                <a:lnTo>
                  <a:pt x="8324903" y="4953318"/>
                </a:lnTo>
                <a:lnTo>
                  <a:pt x="0" y="4953318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1028700" y="2221180"/>
            <a:ext cx="8002848" cy="933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600"/>
              </a:lnSpc>
            </a:pPr>
            <a:r>
              <a:rPr lang="en-US" sz="3000" b="true">
                <a:solidFill>
                  <a:srgbClr val="0400CD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ПЛАТФОРМЫ УПРАВЛЕНИЯ ПРОЕКТАМИ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028700" y="9240337"/>
            <a:ext cx="11654789" cy="4356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680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ОБЛАЧНАЯ ПЛАТФОРМА УПРАВЛЕНИЯ ПРОЕКТАМИ PILOT-ICE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5506" r="0" b="-55506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3126460" y="5932763"/>
            <a:ext cx="3612235" cy="3612235"/>
          </a:xfrm>
          <a:custGeom>
            <a:avLst/>
            <a:gdLst/>
            <a:ahLst/>
            <a:cxnLst/>
            <a:rect r="r" b="b" t="t" l="l"/>
            <a:pathLst>
              <a:path h="3612235" w="3612235">
                <a:moveTo>
                  <a:pt x="0" y="0"/>
                </a:moveTo>
                <a:lnTo>
                  <a:pt x="3612235" y="0"/>
                </a:lnTo>
                <a:lnTo>
                  <a:pt x="3612235" y="3612235"/>
                </a:lnTo>
                <a:lnTo>
                  <a:pt x="0" y="361223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609362" y="1558767"/>
            <a:ext cx="804161" cy="806177"/>
          </a:xfrm>
          <a:custGeom>
            <a:avLst/>
            <a:gdLst/>
            <a:ahLst/>
            <a:cxnLst/>
            <a:rect r="r" b="b" t="t" l="l"/>
            <a:pathLst>
              <a:path h="806177" w="804161">
                <a:moveTo>
                  <a:pt x="0" y="0"/>
                </a:moveTo>
                <a:lnTo>
                  <a:pt x="804162" y="0"/>
                </a:lnTo>
                <a:lnTo>
                  <a:pt x="804162" y="806177"/>
                </a:lnTo>
                <a:lnTo>
                  <a:pt x="0" y="80617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5400000">
            <a:off x="10778965" y="9500583"/>
            <a:ext cx="464956" cy="464956"/>
          </a:xfrm>
          <a:custGeom>
            <a:avLst/>
            <a:gdLst/>
            <a:ahLst/>
            <a:cxnLst/>
            <a:rect r="r" b="b" t="t" l="l"/>
            <a:pathLst>
              <a:path h="464956" w="464956">
                <a:moveTo>
                  <a:pt x="0" y="0"/>
                </a:moveTo>
                <a:lnTo>
                  <a:pt x="464956" y="0"/>
                </a:lnTo>
                <a:lnTo>
                  <a:pt x="464956" y="464956"/>
                </a:lnTo>
                <a:lnTo>
                  <a:pt x="0" y="46495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028700" y="1028700"/>
            <a:ext cx="16230600" cy="736284"/>
            <a:chOff x="0" y="0"/>
            <a:chExt cx="21640800" cy="981712"/>
          </a:xfrm>
        </p:grpSpPr>
        <p:grpSp>
          <p:nvGrpSpPr>
            <p:cNvPr name="Group 7" id="7"/>
            <p:cNvGrpSpPr/>
            <p:nvPr/>
          </p:nvGrpSpPr>
          <p:grpSpPr>
            <a:xfrm rot="0">
              <a:off x="0" y="0"/>
              <a:ext cx="21640800" cy="981712"/>
              <a:chOff x="0" y="0"/>
              <a:chExt cx="5486612" cy="248894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5486612" cy="248894"/>
              </a:xfrm>
              <a:custGeom>
                <a:avLst/>
                <a:gdLst/>
                <a:ahLst/>
                <a:cxnLst/>
                <a:rect r="r" b="b" t="t" l="l"/>
                <a:pathLst>
                  <a:path h="248894" w="5486612">
                    <a:moveTo>
                      <a:pt x="47700" y="0"/>
                    </a:moveTo>
                    <a:lnTo>
                      <a:pt x="5438913" y="0"/>
                    </a:lnTo>
                    <a:cubicBezTo>
                      <a:pt x="5451564" y="0"/>
                      <a:pt x="5463696" y="5025"/>
                      <a:pt x="5472642" y="13971"/>
                    </a:cubicBezTo>
                    <a:cubicBezTo>
                      <a:pt x="5481587" y="22916"/>
                      <a:pt x="5486612" y="35049"/>
                      <a:pt x="5486612" y="47700"/>
                    </a:cubicBezTo>
                    <a:lnTo>
                      <a:pt x="5486612" y="201195"/>
                    </a:lnTo>
                    <a:cubicBezTo>
                      <a:pt x="5486612" y="213846"/>
                      <a:pt x="5481587" y="225978"/>
                      <a:pt x="5472642" y="234923"/>
                    </a:cubicBezTo>
                    <a:cubicBezTo>
                      <a:pt x="5463696" y="243869"/>
                      <a:pt x="5451564" y="248894"/>
                      <a:pt x="5438913" y="248894"/>
                    </a:cubicBezTo>
                    <a:lnTo>
                      <a:pt x="47700" y="248894"/>
                    </a:lnTo>
                    <a:cubicBezTo>
                      <a:pt x="35049" y="248894"/>
                      <a:pt x="22916" y="243869"/>
                      <a:pt x="13971" y="234923"/>
                    </a:cubicBezTo>
                    <a:cubicBezTo>
                      <a:pt x="5025" y="225978"/>
                      <a:pt x="0" y="213846"/>
                      <a:pt x="0" y="201195"/>
                    </a:cubicBezTo>
                    <a:lnTo>
                      <a:pt x="0" y="47700"/>
                    </a:lnTo>
                    <a:cubicBezTo>
                      <a:pt x="0" y="35049"/>
                      <a:pt x="5025" y="22916"/>
                      <a:pt x="13971" y="13971"/>
                    </a:cubicBezTo>
                    <a:cubicBezTo>
                      <a:pt x="22916" y="5025"/>
                      <a:pt x="35049" y="0"/>
                      <a:pt x="477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38100"/>
                <a:ext cx="5486612" cy="2869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Freeform 10" id="10"/>
            <p:cNvSpPr/>
            <p:nvPr/>
          </p:nvSpPr>
          <p:spPr>
            <a:xfrm flipH="false" flipV="false" rot="0">
              <a:off x="20684742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20064800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2" id="12"/>
            <p:cNvSpPr/>
            <p:nvPr/>
          </p:nvSpPr>
          <p:spPr>
            <a:xfrm flipH="false" flipV="false" rot="0">
              <a:off x="19444859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1" y="0"/>
                  </a:lnTo>
                  <a:lnTo>
                    <a:pt x="619941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3" id="13"/>
            <p:cNvSpPr txBox="true"/>
            <p:nvPr/>
          </p:nvSpPr>
          <p:spPr>
            <a:xfrm rot="0">
              <a:off x="550124" y="260984"/>
              <a:ext cx="16773206" cy="4722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600"/>
                </a:lnSpc>
              </a:pPr>
              <a:r>
                <a:rPr lang="en-US" sz="2600" b="true">
                  <a:solidFill>
                    <a:srgbClr val="0400CD"/>
                  </a:solidFill>
                  <a:latin typeface="Cy Grotesk Key Bold"/>
                  <a:ea typeface="Cy Grotesk Key Bold"/>
                  <a:cs typeface="Cy Grotesk Key Bold"/>
                  <a:sym typeface="Cy Grotesk Key Bold"/>
                </a:rPr>
                <a:t>ООО «Институт «Информационного моделирования и Архитектуры»</a:t>
              </a:r>
            </a:p>
          </p:txBody>
        </p:sp>
      </p:grpSp>
      <p:sp>
        <p:nvSpPr>
          <p:cNvPr name="Freeform 14" id="14"/>
          <p:cNvSpPr/>
          <p:nvPr/>
        </p:nvSpPr>
        <p:spPr>
          <a:xfrm flipH="false" flipV="false" rot="0">
            <a:off x="16147860" y="8551061"/>
            <a:ext cx="1414478" cy="1414478"/>
          </a:xfrm>
          <a:custGeom>
            <a:avLst/>
            <a:gdLst/>
            <a:ahLst/>
            <a:cxnLst/>
            <a:rect r="r" b="b" t="t" l="l"/>
            <a:pathLst>
              <a:path h="1414478" w="1414478">
                <a:moveTo>
                  <a:pt x="0" y="0"/>
                </a:moveTo>
                <a:lnTo>
                  <a:pt x="1414478" y="0"/>
                </a:lnTo>
                <a:lnTo>
                  <a:pt x="1414478" y="1414478"/>
                </a:lnTo>
                <a:lnTo>
                  <a:pt x="0" y="141447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1028700" y="6544763"/>
            <a:ext cx="10966173" cy="23025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680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ПРОЗРАЧНОСТЬ В УПРАВЛЕНИИ ВОРОНКИ ПРОДАЖ</a:t>
            </a:r>
          </a:p>
          <a:p>
            <a:pPr algn="l">
              <a:lnSpc>
                <a:spcPts val="3680"/>
              </a:lnSpc>
            </a:pPr>
          </a:p>
          <a:p>
            <a:pPr algn="l">
              <a:lnSpc>
                <a:spcPts val="3680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ТОЧНЫЕ ПРОГНОЗЫ ЗАГРУЗКИ И ДОХОДНОСТИ</a:t>
            </a:r>
          </a:p>
          <a:p>
            <a:pPr algn="l">
              <a:lnSpc>
                <a:spcPts val="3680"/>
              </a:lnSpc>
            </a:pPr>
          </a:p>
          <a:p>
            <a:pPr algn="l">
              <a:lnSpc>
                <a:spcPts val="3680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МИНИМИЗАЦИЯ ПОТЕРЬ И ПОВТОРОВ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28700" y="2336203"/>
            <a:ext cx="9982743" cy="800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00"/>
              </a:lnSpc>
            </a:pPr>
            <a:r>
              <a:rPr lang="en-US" sz="3000" b="true">
                <a:solidFill>
                  <a:srgbClr val="0400CD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ПЛАТФОРМЫ УПРАВЛЕНИЯ ПРОЕКТАМИ: CRM-ПЛАТФОРМА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81571" y="3669422"/>
            <a:ext cx="2500403" cy="1477512"/>
            <a:chOff x="0" y="0"/>
            <a:chExt cx="687753" cy="40640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687753" cy="406400"/>
            </a:xfrm>
            <a:custGeom>
              <a:avLst/>
              <a:gdLst/>
              <a:ahLst/>
              <a:cxnLst/>
              <a:rect r="r" b="b" t="t" l="l"/>
              <a:pathLst>
                <a:path h="406400" w="687753">
                  <a:moveTo>
                    <a:pt x="484553" y="0"/>
                  </a:moveTo>
                  <a:lnTo>
                    <a:pt x="0" y="0"/>
                  </a:lnTo>
                  <a:lnTo>
                    <a:pt x="0" y="406400"/>
                  </a:lnTo>
                  <a:lnTo>
                    <a:pt x="484553" y="406400"/>
                  </a:lnTo>
                  <a:lnTo>
                    <a:pt x="687753" y="203200"/>
                  </a:lnTo>
                  <a:lnTo>
                    <a:pt x="484553" y="0"/>
                  </a:lnTo>
                  <a:close/>
                </a:path>
              </a:pathLst>
            </a:custGeom>
            <a:solidFill>
              <a:srgbClr val="0400CD"/>
            </a:solidFill>
          </p:spPr>
        </p:sp>
        <p:sp>
          <p:nvSpPr>
            <p:cNvPr name="TextBox 19" id="19"/>
            <p:cNvSpPr txBox="true"/>
            <p:nvPr/>
          </p:nvSpPr>
          <p:spPr>
            <a:xfrm>
              <a:off x="0" y="-47625"/>
              <a:ext cx="573453" cy="454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520"/>
                </a:lnSpc>
              </a:pPr>
              <a:r>
                <a:rPr lang="en-US" sz="1800">
                  <a:solidFill>
                    <a:srgbClr val="FFFFFF"/>
                  </a:solidFill>
                  <a:latin typeface="Cy Grotesk Key"/>
                  <a:ea typeface="Cy Grotesk Key"/>
                  <a:cs typeface="Cy Grotesk Key"/>
                  <a:sym typeface="Cy Grotesk Key"/>
                </a:rPr>
                <a:t>Новый лид</a:t>
              </a:r>
            </a:p>
          </p:txBody>
        </p:sp>
      </p:grpSp>
      <p:grpSp>
        <p:nvGrpSpPr>
          <p:cNvPr name="Group 20" id="20"/>
          <p:cNvGrpSpPr/>
          <p:nvPr/>
        </p:nvGrpSpPr>
        <p:grpSpPr>
          <a:xfrm rot="0">
            <a:off x="2629599" y="3669422"/>
            <a:ext cx="2500403" cy="1477512"/>
            <a:chOff x="0" y="0"/>
            <a:chExt cx="687753" cy="406400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687753" cy="406400"/>
            </a:xfrm>
            <a:custGeom>
              <a:avLst/>
              <a:gdLst/>
              <a:ahLst/>
              <a:cxnLst/>
              <a:rect r="r" b="b" t="t" l="l"/>
              <a:pathLst>
                <a:path h="406400" w="687753">
                  <a:moveTo>
                    <a:pt x="484553" y="0"/>
                  </a:moveTo>
                  <a:lnTo>
                    <a:pt x="0" y="0"/>
                  </a:lnTo>
                  <a:lnTo>
                    <a:pt x="0" y="406400"/>
                  </a:lnTo>
                  <a:lnTo>
                    <a:pt x="484553" y="406400"/>
                  </a:lnTo>
                  <a:lnTo>
                    <a:pt x="687753" y="203200"/>
                  </a:lnTo>
                  <a:lnTo>
                    <a:pt x="484553" y="0"/>
                  </a:lnTo>
                  <a:close/>
                </a:path>
              </a:pathLst>
            </a:custGeom>
            <a:solidFill>
              <a:srgbClr val="0400CD"/>
            </a:solidFill>
          </p:spPr>
        </p:sp>
        <p:sp>
          <p:nvSpPr>
            <p:cNvPr name="TextBox 22" id="22"/>
            <p:cNvSpPr txBox="true"/>
            <p:nvPr/>
          </p:nvSpPr>
          <p:spPr>
            <a:xfrm>
              <a:off x="0" y="-47625"/>
              <a:ext cx="573453" cy="454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520"/>
                </a:lnSpc>
              </a:pPr>
              <a:r>
                <a:rPr lang="en-US" sz="1800">
                  <a:solidFill>
                    <a:srgbClr val="FFFFFF"/>
                  </a:solidFill>
                  <a:latin typeface="Cy Grotesk Key"/>
                  <a:ea typeface="Cy Grotesk Key"/>
                  <a:cs typeface="Cy Grotesk Key"/>
                  <a:sym typeface="Cy Grotesk Key"/>
                </a:rPr>
                <a:t>Проведение брифинга</a:t>
              </a:r>
            </a:p>
          </p:txBody>
        </p:sp>
      </p:grpSp>
      <p:grpSp>
        <p:nvGrpSpPr>
          <p:cNvPr name="Group 23" id="23"/>
          <p:cNvGrpSpPr/>
          <p:nvPr/>
        </p:nvGrpSpPr>
        <p:grpSpPr>
          <a:xfrm rot="0">
            <a:off x="5177627" y="3669422"/>
            <a:ext cx="2745332" cy="1477512"/>
            <a:chOff x="0" y="0"/>
            <a:chExt cx="755123" cy="4064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755123" cy="406400"/>
            </a:xfrm>
            <a:custGeom>
              <a:avLst/>
              <a:gdLst/>
              <a:ahLst/>
              <a:cxnLst/>
              <a:rect r="r" b="b" t="t" l="l"/>
              <a:pathLst>
                <a:path h="406400" w="755123">
                  <a:moveTo>
                    <a:pt x="551923" y="0"/>
                  </a:moveTo>
                  <a:lnTo>
                    <a:pt x="0" y="0"/>
                  </a:lnTo>
                  <a:lnTo>
                    <a:pt x="0" y="406400"/>
                  </a:lnTo>
                  <a:lnTo>
                    <a:pt x="551923" y="406400"/>
                  </a:lnTo>
                  <a:lnTo>
                    <a:pt x="755123" y="203200"/>
                  </a:lnTo>
                  <a:lnTo>
                    <a:pt x="551923" y="0"/>
                  </a:lnTo>
                  <a:close/>
                </a:path>
              </a:pathLst>
            </a:custGeom>
            <a:solidFill>
              <a:srgbClr val="0400CD"/>
            </a:solidFill>
          </p:spPr>
        </p:sp>
        <p:sp>
          <p:nvSpPr>
            <p:cNvPr name="TextBox 25" id="25"/>
            <p:cNvSpPr txBox="true"/>
            <p:nvPr/>
          </p:nvSpPr>
          <p:spPr>
            <a:xfrm>
              <a:off x="0" y="-47625"/>
              <a:ext cx="640823" cy="454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520"/>
                </a:lnSpc>
              </a:pPr>
              <a:r>
                <a:rPr lang="en-US" sz="1800">
                  <a:solidFill>
                    <a:srgbClr val="FFFFFF"/>
                  </a:solidFill>
                  <a:latin typeface="Cy Grotesk Key"/>
                  <a:ea typeface="Cy Grotesk Key"/>
                  <a:cs typeface="Cy Grotesk Key"/>
                  <a:sym typeface="Cy Grotesk Key"/>
                </a:rPr>
                <a:t>Формирование индивидуального оффера</a:t>
              </a:r>
            </a:p>
          </p:txBody>
        </p:sp>
      </p:grpSp>
      <p:grpSp>
        <p:nvGrpSpPr>
          <p:cNvPr name="Group 26" id="26"/>
          <p:cNvGrpSpPr/>
          <p:nvPr/>
        </p:nvGrpSpPr>
        <p:grpSpPr>
          <a:xfrm rot="0">
            <a:off x="7970584" y="3669422"/>
            <a:ext cx="2500403" cy="1477512"/>
            <a:chOff x="0" y="0"/>
            <a:chExt cx="687753" cy="406400"/>
          </a:xfrm>
        </p:grpSpPr>
        <p:sp>
          <p:nvSpPr>
            <p:cNvPr name="Freeform 27" id="27"/>
            <p:cNvSpPr/>
            <p:nvPr/>
          </p:nvSpPr>
          <p:spPr>
            <a:xfrm flipH="false" flipV="false" rot="0">
              <a:off x="0" y="0"/>
              <a:ext cx="687753" cy="406400"/>
            </a:xfrm>
            <a:custGeom>
              <a:avLst/>
              <a:gdLst/>
              <a:ahLst/>
              <a:cxnLst/>
              <a:rect r="r" b="b" t="t" l="l"/>
              <a:pathLst>
                <a:path h="406400" w="687753">
                  <a:moveTo>
                    <a:pt x="484553" y="0"/>
                  </a:moveTo>
                  <a:lnTo>
                    <a:pt x="0" y="0"/>
                  </a:lnTo>
                  <a:lnTo>
                    <a:pt x="0" y="406400"/>
                  </a:lnTo>
                  <a:lnTo>
                    <a:pt x="484553" y="406400"/>
                  </a:lnTo>
                  <a:lnTo>
                    <a:pt x="687753" y="203200"/>
                  </a:lnTo>
                  <a:lnTo>
                    <a:pt x="484553" y="0"/>
                  </a:lnTo>
                  <a:close/>
                </a:path>
              </a:pathLst>
            </a:custGeom>
            <a:solidFill>
              <a:srgbClr val="0400CD"/>
            </a:solidFill>
          </p:spPr>
        </p:sp>
        <p:sp>
          <p:nvSpPr>
            <p:cNvPr name="TextBox 28" id="28"/>
            <p:cNvSpPr txBox="true"/>
            <p:nvPr/>
          </p:nvSpPr>
          <p:spPr>
            <a:xfrm>
              <a:off x="0" y="-47625"/>
              <a:ext cx="573453" cy="454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520"/>
                </a:lnSpc>
              </a:pPr>
              <a:r>
                <a:rPr lang="en-US" sz="1800">
                  <a:solidFill>
                    <a:srgbClr val="FFFFFF"/>
                  </a:solidFill>
                  <a:latin typeface="Cy Grotesk Key"/>
                  <a:ea typeface="Cy Grotesk Key"/>
                  <a:cs typeface="Cy Grotesk Key"/>
                  <a:sym typeface="Cy Grotesk Key"/>
                </a:rPr>
                <a:t>Техническая валидация оффера</a:t>
              </a:r>
            </a:p>
          </p:txBody>
        </p:sp>
      </p:grpSp>
      <p:grpSp>
        <p:nvGrpSpPr>
          <p:cNvPr name="Group 29" id="29"/>
          <p:cNvGrpSpPr/>
          <p:nvPr/>
        </p:nvGrpSpPr>
        <p:grpSpPr>
          <a:xfrm rot="0">
            <a:off x="10518612" y="3669422"/>
            <a:ext cx="2500403" cy="1477512"/>
            <a:chOff x="0" y="0"/>
            <a:chExt cx="687753" cy="406400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687753" cy="406400"/>
            </a:xfrm>
            <a:custGeom>
              <a:avLst/>
              <a:gdLst/>
              <a:ahLst/>
              <a:cxnLst/>
              <a:rect r="r" b="b" t="t" l="l"/>
              <a:pathLst>
                <a:path h="406400" w="687753">
                  <a:moveTo>
                    <a:pt x="484553" y="0"/>
                  </a:moveTo>
                  <a:lnTo>
                    <a:pt x="0" y="0"/>
                  </a:lnTo>
                  <a:lnTo>
                    <a:pt x="0" y="406400"/>
                  </a:lnTo>
                  <a:lnTo>
                    <a:pt x="484553" y="406400"/>
                  </a:lnTo>
                  <a:lnTo>
                    <a:pt x="687753" y="203200"/>
                  </a:lnTo>
                  <a:lnTo>
                    <a:pt x="484553" y="0"/>
                  </a:lnTo>
                  <a:close/>
                </a:path>
              </a:pathLst>
            </a:custGeom>
            <a:solidFill>
              <a:srgbClr val="0400CD"/>
            </a:solidFill>
          </p:spPr>
        </p:sp>
        <p:sp>
          <p:nvSpPr>
            <p:cNvPr name="TextBox 31" id="31"/>
            <p:cNvSpPr txBox="true"/>
            <p:nvPr/>
          </p:nvSpPr>
          <p:spPr>
            <a:xfrm>
              <a:off x="0" y="-47625"/>
              <a:ext cx="573453" cy="454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520"/>
                </a:lnSpc>
              </a:pPr>
              <a:r>
                <a:rPr lang="en-US" sz="1800">
                  <a:solidFill>
                    <a:srgbClr val="FFFFFF"/>
                  </a:solidFill>
                  <a:latin typeface="Cy Grotesk Key"/>
                  <a:ea typeface="Cy Grotesk Key"/>
                  <a:cs typeface="Cy Grotesk Key"/>
                  <a:sym typeface="Cy Grotesk Key"/>
                </a:rPr>
                <a:t>Отправка оффера лиду</a:t>
              </a:r>
            </a:p>
          </p:txBody>
        </p:sp>
      </p:grpSp>
      <p:grpSp>
        <p:nvGrpSpPr>
          <p:cNvPr name="Group 32" id="32"/>
          <p:cNvGrpSpPr/>
          <p:nvPr/>
        </p:nvGrpSpPr>
        <p:grpSpPr>
          <a:xfrm rot="0">
            <a:off x="13063991" y="3669422"/>
            <a:ext cx="2500403" cy="1477512"/>
            <a:chOff x="0" y="0"/>
            <a:chExt cx="687753" cy="406400"/>
          </a:xfrm>
        </p:grpSpPr>
        <p:sp>
          <p:nvSpPr>
            <p:cNvPr name="Freeform 33" id="33"/>
            <p:cNvSpPr/>
            <p:nvPr/>
          </p:nvSpPr>
          <p:spPr>
            <a:xfrm flipH="false" flipV="false" rot="0">
              <a:off x="0" y="0"/>
              <a:ext cx="687753" cy="406400"/>
            </a:xfrm>
            <a:custGeom>
              <a:avLst/>
              <a:gdLst/>
              <a:ahLst/>
              <a:cxnLst/>
              <a:rect r="r" b="b" t="t" l="l"/>
              <a:pathLst>
                <a:path h="406400" w="687753">
                  <a:moveTo>
                    <a:pt x="484553" y="0"/>
                  </a:moveTo>
                  <a:lnTo>
                    <a:pt x="0" y="0"/>
                  </a:lnTo>
                  <a:lnTo>
                    <a:pt x="0" y="406400"/>
                  </a:lnTo>
                  <a:lnTo>
                    <a:pt x="484553" y="406400"/>
                  </a:lnTo>
                  <a:lnTo>
                    <a:pt x="687753" y="203200"/>
                  </a:lnTo>
                  <a:lnTo>
                    <a:pt x="484553" y="0"/>
                  </a:lnTo>
                  <a:close/>
                </a:path>
              </a:pathLst>
            </a:custGeom>
            <a:solidFill>
              <a:srgbClr val="0400CD"/>
            </a:solidFill>
          </p:spPr>
        </p:sp>
        <p:sp>
          <p:nvSpPr>
            <p:cNvPr name="TextBox 34" id="34"/>
            <p:cNvSpPr txBox="true"/>
            <p:nvPr/>
          </p:nvSpPr>
          <p:spPr>
            <a:xfrm>
              <a:off x="0" y="-47625"/>
              <a:ext cx="573453" cy="454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520"/>
                </a:lnSpc>
              </a:pPr>
              <a:r>
                <a:rPr lang="en-US" sz="1800">
                  <a:solidFill>
                    <a:srgbClr val="FFFFFF"/>
                  </a:solidFill>
                  <a:latin typeface="Cy Grotesk Key"/>
                  <a:ea typeface="Cy Grotesk Key"/>
                  <a:cs typeface="Cy Grotesk Key"/>
                  <a:sym typeface="Cy Grotesk Key"/>
                </a:rPr>
                <a:t>Обратная связь</a:t>
              </a:r>
            </a:p>
          </p:txBody>
        </p:sp>
      </p:grpSp>
      <p:grpSp>
        <p:nvGrpSpPr>
          <p:cNvPr name="Group 35" id="35"/>
          <p:cNvGrpSpPr/>
          <p:nvPr/>
        </p:nvGrpSpPr>
        <p:grpSpPr>
          <a:xfrm rot="0">
            <a:off x="15706026" y="3669422"/>
            <a:ext cx="2500403" cy="1477512"/>
            <a:chOff x="0" y="0"/>
            <a:chExt cx="687753" cy="406400"/>
          </a:xfrm>
        </p:grpSpPr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687753" cy="406400"/>
            </a:xfrm>
            <a:custGeom>
              <a:avLst/>
              <a:gdLst/>
              <a:ahLst/>
              <a:cxnLst/>
              <a:rect r="r" b="b" t="t" l="l"/>
              <a:pathLst>
                <a:path h="406400" w="687753">
                  <a:moveTo>
                    <a:pt x="484553" y="0"/>
                  </a:moveTo>
                  <a:lnTo>
                    <a:pt x="0" y="0"/>
                  </a:lnTo>
                  <a:lnTo>
                    <a:pt x="0" y="406400"/>
                  </a:lnTo>
                  <a:lnTo>
                    <a:pt x="484553" y="406400"/>
                  </a:lnTo>
                  <a:lnTo>
                    <a:pt x="687753" y="203200"/>
                  </a:lnTo>
                  <a:lnTo>
                    <a:pt x="484553" y="0"/>
                  </a:lnTo>
                  <a:close/>
                </a:path>
              </a:pathLst>
            </a:custGeom>
            <a:solidFill>
              <a:srgbClr val="0400CD"/>
            </a:solidFill>
          </p:spPr>
        </p:sp>
        <p:sp>
          <p:nvSpPr>
            <p:cNvPr name="TextBox 37" id="37"/>
            <p:cNvSpPr txBox="true"/>
            <p:nvPr/>
          </p:nvSpPr>
          <p:spPr>
            <a:xfrm>
              <a:off x="0" y="-47625"/>
              <a:ext cx="573453" cy="454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520"/>
                </a:lnSpc>
              </a:pPr>
              <a:r>
                <a:rPr lang="en-US" sz="1800">
                  <a:solidFill>
                    <a:srgbClr val="FFFFFF"/>
                  </a:solidFill>
                  <a:latin typeface="Cy Grotesk Key"/>
                  <a:ea typeface="Cy Grotesk Key"/>
                  <a:cs typeface="Cy Grotesk Key"/>
                  <a:sym typeface="Cy Grotesk Key"/>
                </a:rPr>
                <a:t> Конверсия лида в клиента</a:t>
              </a:r>
            </a:p>
          </p:txBody>
        </p:sp>
      </p:grpSp>
      <p:grpSp>
        <p:nvGrpSpPr>
          <p:cNvPr name="Group 38" id="38"/>
          <p:cNvGrpSpPr/>
          <p:nvPr/>
        </p:nvGrpSpPr>
        <p:grpSpPr>
          <a:xfrm rot="0">
            <a:off x="13507407" y="5351080"/>
            <a:ext cx="975282" cy="1518324"/>
            <a:chOff x="0" y="0"/>
            <a:chExt cx="522095" cy="812800"/>
          </a:xfrm>
        </p:grpSpPr>
        <p:sp>
          <p:nvSpPr>
            <p:cNvPr name="Freeform 39" id="39"/>
            <p:cNvSpPr/>
            <p:nvPr/>
          </p:nvSpPr>
          <p:spPr>
            <a:xfrm flipH="false" flipV="false" rot="0">
              <a:off x="0" y="0"/>
              <a:ext cx="522095" cy="812800"/>
            </a:xfrm>
            <a:custGeom>
              <a:avLst/>
              <a:gdLst/>
              <a:ahLst/>
              <a:cxnLst/>
              <a:rect r="r" b="b" t="t" l="l"/>
              <a:pathLst>
                <a:path h="812800" w="522095">
                  <a:moveTo>
                    <a:pt x="261048" y="812800"/>
                  </a:moveTo>
                  <a:lnTo>
                    <a:pt x="0" y="406400"/>
                  </a:lnTo>
                  <a:lnTo>
                    <a:pt x="203200" y="406400"/>
                  </a:lnTo>
                  <a:lnTo>
                    <a:pt x="203200" y="0"/>
                  </a:lnTo>
                  <a:lnTo>
                    <a:pt x="318895" y="0"/>
                  </a:lnTo>
                  <a:lnTo>
                    <a:pt x="318895" y="406400"/>
                  </a:lnTo>
                  <a:lnTo>
                    <a:pt x="522095" y="406400"/>
                  </a:lnTo>
                  <a:lnTo>
                    <a:pt x="261048" y="812800"/>
                  </a:lnTo>
                  <a:close/>
                </a:path>
              </a:pathLst>
            </a:custGeom>
            <a:solidFill>
              <a:srgbClr val="0400CD"/>
            </a:solidFill>
          </p:spPr>
        </p:sp>
        <p:sp>
          <p:nvSpPr>
            <p:cNvPr name="TextBox 40" id="40"/>
            <p:cNvSpPr txBox="true"/>
            <p:nvPr/>
          </p:nvSpPr>
          <p:spPr>
            <a:xfrm>
              <a:off x="203200" y="-38100"/>
              <a:ext cx="115695" cy="7493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41" id="41"/>
          <p:cNvGrpSpPr/>
          <p:nvPr/>
        </p:nvGrpSpPr>
        <p:grpSpPr>
          <a:xfrm rot="0">
            <a:off x="13019015" y="7073549"/>
            <a:ext cx="2500403" cy="1477512"/>
            <a:chOff x="0" y="0"/>
            <a:chExt cx="687753" cy="406400"/>
          </a:xfrm>
        </p:grpSpPr>
        <p:sp>
          <p:nvSpPr>
            <p:cNvPr name="Freeform 42" id="42"/>
            <p:cNvSpPr/>
            <p:nvPr/>
          </p:nvSpPr>
          <p:spPr>
            <a:xfrm flipH="false" flipV="false" rot="0">
              <a:off x="0" y="0"/>
              <a:ext cx="687753" cy="406400"/>
            </a:xfrm>
            <a:custGeom>
              <a:avLst/>
              <a:gdLst/>
              <a:ahLst/>
              <a:cxnLst/>
              <a:rect r="r" b="b" t="t" l="l"/>
              <a:pathLst>
                <a:path h="406400" w="687753">
                  <a:moveTo>
                    <a:pt x="484553" y="0"/>
                  </a:moveTo>
                  <a:lnTo>
                    <a:pt x="0" y="0"/>
                  </a:lnTo>
                  <a:lnTo>
                    <a:pt x="0" y="406400"/>
                  </a:lnTo>
                  <a:lnTo>
                    <a:pt x="484553" y="406400"/>
                  </a:lnTo>
                  <a:lnTo>
                    <a:pt x="687753" y="203200"/>
                  </a:lnTo>
                  <a:lnTo>
                    <a:pt x="484553" y="0"/>
                  </a:lnTo>
                  <a:close/>
                </a:path>
              </a:pathLst>
            </a:custGeom>
            <a:solidFill>
              <a:srgbClr val="0400CD"/>
            </a:solidFill>
          </p:spPr>
        </p:sp>
        <p:sp>
          <p:nvSpPr>
            <p:cNvPr name="TextBox 43" id="43"/>
            <p:cNvSpPr txBox="true"/>
            <p:nvPr/>
          </p:nvSpPr>
          <p:spPr>
            <a:xfrm>
              <a:off x="0" y="-47625"/>
              <a:ext cx="573453" cy="454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520"/>
                </a:lnSpc>
              </a:pPr>
              <a:r>
                <a:rPr lang="en-US" sz="1800">
                  <a:solidFill>
                    <a:srgbClr val="FFFFFF"/>
                  </a:solidFill>
                  <a:latin typeface="Cy Grotesk Key"/>
                  <a:ea typeface="Cy Grotesk Key"/>
                  <a:cs typeface="Cy Grotesk Key"/>
                  <a:sym typeface="Cy Grotesk Key"/>
                </a:rPr>
                <a:t>Подготовка договора</a:t>
              </a:r>
            </a:p>
          </p:txBody>
        </p:sp>
      </p:grpSp>
      <p:grpSp>
        <p:nvGrpSpPr>
          <p:cNvPr name="Group 44" id="44"/>
          <p:cNvGrpSpPr/>
          <p:nvPr/>
        </p:nvGrpSpPr>
        <p:grpSpPr>
          <a:xfrm rot="-3228343">
            <a:off x="15290150" y="5956002"/>
            <a:ext cx="1552277" cy="996057"/>
            <a:chOff x="0" y="0"/>
            <a:chExt cx="812800" cy="521553"/>
          </a:xfrm>
        </p:grpSpPr>
        <p:sp>
          <p:nvSpPr>
            <p:cNvPr name="Freeform 45" id="45"/>
            <p:cNvSpPr/>
            <p:nvPr/>
          </p:nvSpPr>
          <p:spPr>
            <a:xfrm flipH="false" flipV="false" rot="0">
              <a:off x="0" y="0"/>
              <a:ext cx="812800" cy="521553"/>
            </a:xfrm>
            <a:custGeom>
              <a:avLst/>
              <a:gdLst/>
              <a:ahLst/>
              <a:cxnLst/>
              <a:rect r="r" b="b" t="t" l="l"/>
              <a:pathLst>
                <a:path h="521553" w="812800">
                  <a:moveTo>
                    <a:pt x="812800" y="260777"/>
                  </a:moveTo>
                  <a:lnTo>
                    <a:pt x="406400" y="0"/>
                  </a:lnTo>
                  <a:lnTo>
                    <a:pt x="406400" y="203200"/>
                  </a:lnTo>
                  <a:lnTo>
                    <a:pt x="0" y="203200"/>
                  </a:lnTo>
                  <a:lnTo>
                    <a:pt x="0" y="318353"/>
                  </a:lnTo>
                  <a:lnTo>
                    <a:pt x="406400" y="318353"/>
                  </a:lnTo>
                  <a:lnTo>
                    <a:pt x="406400" y="521553"/>
                  </a:lnTo>
                  <a:lnTo>
                    <a:pt x="812800" y="260777"/>
                  </a:lnTo>
                  <a:close/>
                </a:path>
              </a:pathLst>
            </a:custGeom>
            <a:solidFill>
              <a:srgbClr val="0400CD"/>
            </a:solidFill>
          </p:spPr>
        </p:sp>
        <p:sp>
          <p:nvSpPr>
            <p:cNvPr name="TextBox 46" id="46"/>
            <p:cNvSpPr txBox="true"/>
            <p:nvPr/>
          </p:nvSpPr>
          <p:spPr>
            <a:xfrm>
              <a:off x="0" y="165100"/>
              <a:ext cx="711200" cy="15325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5506" r="0" b="-55506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7036450"/>
            <a:ext cx="11541021" cy="3086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2760"/>
              </a:lnSpc>
            </a:pPr>
          </a:p>
          <a:p>
            <a:pPr algn="l">
              <a:lnSpc>
                <a:spcPts val="2760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     НИЗКО</a:t>
            </a: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ПОЛИГОНАЛЬНЫЕ МОДЕЛИ - ЛЁГКИЕ ВЕРСИИ ВИЗУАЛИЗАЦИИ ДЛЯ МОБИЛЬНЫХ ПРИЛОЖЕНИЙ, ОНЛАЙН-СЕРВИСОВ И БЫСТРЫХ ИНТЕРАКТИВНЫХ ПРЕЗЕНТАЦИЙ</a:t>
            </a:r>
          </a:p>
          <a:p>
            <a:pPr algn="just">
              <a:lnSpc>
                <a:spcPts val="2760"/>
              </a:lnSpc>
            </a:pPr>
          </a:p>
          <a:p>
            <a:pPr algn="l">
              <a:lnSpc>
                <a:spcPts val="2760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     ВЫСОКОПОЛИГОНАЛЬНЫЕ  МОДЕЛИ - ФОТОРЕАЛИСТИЧНЫЕ ВИЗУАЛИЗАЦИИ, АНИМАЦИИ И ВИРТУАЛЬНЫЕ ШОУРУМЫ, КОТОРЫЕ УСИЛИВАЮТ МАРКЕТИНГ И ПРОДАЖИ</a:t>
            </a:r>
          </a:p>
          <a:p>
            <a:pPr algn="l">
              <a:lnSpc>
                <a:spcPts val="2760"/>
              </a:lnSpc>
            </a:pPr>
          </a:p>
        </p:txBody>
      </p:sp>
      <p:sp>
        <p:nvSpPr>
          <p:cNvPr name="Freeform 4" id="4"/>
          <p:cNvSpPr/>
          <p:nvPr/>
        </p:nvSpPr>
        <p:spPr>
          <a:xfrm flipH="false" flipV="false" rot="5400000">
            <a:off x="17982226" y="-1772032"/>
            <a:ext cx="3564298" cy="7146462"/>
          </a:xfrm>
          <a:custGeom>
            <a:avLst/>
            <a:gdLst/>
            <a:ahLst/>
            <a:cxnLst/>
            <a:rect r="r" b="b" t="t" l="l"/>
            <a:pathLst>
              <a:path h="7146462" w="3564298">
                <a:moveTo>
                  <a:pt x="0" y="0"/>
                </a:moveTo>
                <a:lnTo>
                  <a:pt x="3564298" y="0"/>
                </a:lnTo>
                <a:lnTo>
                  <a:pt x="3564298" y="7146462"/>
                </a:lnTo>
                <a:lnTo>
                  <a:pt x="0" y="714646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1028700" y="1028700"/>
            <a:ext cx="16230600" cy="736284"/>
            <a:chOff x="0" y="0"/>
            <a:chExt cx="21640800" cy="981712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0" y="0"/>
              <a:ext cx="21640800" cy="981712"/>
              <a:chOff x="0" y="0"/>
              <a:chExt cx="5486612" cy="248894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5486612" cy="248894"/>
              </a:xfrm>
              <a:custGeom>
                <a:avLst/>
                <a:gdLst/>
                <a:ahLst/>
                <a:cxnLst/>
                <a:rect r="r" b="b" t="t" l="l"/>
                <a:pathLst>
                  <a:path h="248894" w="5486612">
                    <a:moveTo>
                      <a:pt x="47700" y="0"/>
                    </a:moveTo>
                    <a:lnTo>
                      <a:pt x="5438913" y="0"/>
                    </a:lnTo>
                    <a:cubicBezTo>
                      <a:pt x="5451564" y="0"/>
                      <a:pt x="5463696" y="5025"/>
                      <a:pt x="5472642" y="13971"/>
                    </a:cubicBezTo>
                    <a:cubicBezTo>
                      <a:pt x="5481587" y="22916"/>
                      <a:pt x="5486612" y="35049"/>
                      <a:pt x="5486612" y="47700"/>
                    </a:cubicBezTo>
                    <a:lnTo>
                      <a:pt x="5486612" y="201195"/>
                    </a:lnTo>
                    <a:cubicBezTo>
                      <a:pt x="5486612" y="213846"/>
                      <a:pt x="5481587" y="225978"/>
                      <a:pt x="5472642" y="234923"/>
                    </a:cubicBezTo>
                    <a:cubicBezTo>
                      <a:pt x="5463696" y="243869"/>
                      <a:pt x="5451564" y="248894"/>
                      <a:pt x="5438913" y="248894"/>
                    </a:cubicBezTo>
                    <a:lnTo>
                      <a:pt x="47700" y="248894"/>
                    </a:lnTo>
                    <a:cubicBezTo>
                      <a:pt x="35049" y="248894"/>
                      <a:pt x="22916" y="243869"/>
                      <a:pt x="13971" y="234923"/>
                    </a:cubicBezTo>
                    <a:cubicBezTo>
                      <a:pt x="5025" y="225978"/>
                      <a:pt x="0" y="213846"/>
                      <a:pt x="0" y="201195"/>
                    </a:cubicBezTo>
                    <a:lnTo>
                      <a:pt x="0" y="47700"/>
                    </a:lnTo>
                    <a:cubicBezTo>
                      <a:pt x="0" y="35049"/>
                      <a:pt x="5025" y="22916"/>
                      <a:pt x="13971" y="13971"/>
                    </a:cubicBezTo>
                    <a:cubicBezTo>
                      <a:pt x="22916" y="5025"/>
                      <a:pt x="35049" y="0"/>
                      <a:pt x="477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-38100"/>
                <a:ext cx="5486612" cy="2869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Freeform 9" id="9"/>
            <p:cNvSpPr/>
            <p:nvPr/>
          </p:nvSpPr>
          <p:spPr>
            <a:xfrm flipH="false" flipV="false" rot="0">
              <a:off x="20684742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0" id="10"/>
            <p:cNvSpPr/>
            <p:nvPr/>
          </p:nvSpPr>
          <p:spPr>
            <a:xfrm flipH="false" flipV="false" rot="0">
              <a:off x="20064800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19444859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1" y="0"/>
                  </a:lnTo>
                  <a:lnTo>
                    <a:pt x="619941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2" id="12"/>
            <p:cNvSpPr txBox="true"/>
            <p:nvPr/>
          </p:nvSpPr>
          <p:spPr>
            <a:xfrm rot="0">
              <a:off x="550124" y="260984"/>
              <a:ext cx="16773206" cy="4722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600"/>
                </a:lnSpc>
              </a:pPr>
              <a:r>
                <a:rPr lang="en-US" sz="2600" b="true">
                  <a:solidFill>
                    <a:srgbClr val="0400CD"/>
                  </a:solidFill>
                  <a:latin typeface="Cy Grotesk Key Bold"/>
                  <a:ea typeface="Cy Grotesk Key Bold"/>
                  <a:cs typeface="Cy Grotesk Key Bold"/>
                  <a:sym typeface="Cy Grotesk Key Bold"/>
                </a:rPr>
                <a:t>ООО «Институт «Информационного моделирования и Архитектуры»</a:t>
              </a: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0">
            <a:off x="-1029083" y="8772816"/>
            <a:ext cx="2352012" cy="224953"/>
          </a:xfrm>
          <a:custGeom>
            <a:avLst/>
            <a:gdLst/>
            <a:ahLst/>
            <a:cxnLst/>
            <a:rect r="r" b="b" t="t" l="l"/>
            <a:pathLst>
              <a:path h="224953" w="2352012">
                <a:moveTo>
                  <a:pt x="0" y="0"/>
                </a:moveTo>
                <a:lnTo>
                  <a:pt x="2352013" y="0"/>
                </a:lnTo>
                <a:lnTo>
                  <a:pt x="2352013" y="224953"/>
                </a:lnTo>
                <a:lnTo>
                  <a:pt x="0" y="224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-945555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1028700" y="2122969"/>
            <a:ext cx="12819932" cy="6661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600"/>
              </a:lnSpc>
            </a:pPr>
            <a:r>
              <a:rPr lang="en-US" sz="2600" b="true">
                <a:solidFill>
                  <a:srgbClr val="0400CD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ГЕНЕРАТИВНЫЙ ДИЗАЙН, VR/AR И ЦИФРОВЫЕ ПРОДУКТЫ ДЛЯ ДЕВЕЛОПЕРА</a:t>
            </a:r>
          </a:p>
        </p:txBody>
      </p:sp>
      <p:sp>
        <p:nvSpPr>
          <p:cNvPr name="Freeform 15" id="15"/>
          <p:cNvSpPr/>
          <p:nvPr/>
        </p:nvSpPr>
        <p:spPr>
          <a:xfrm flipH="false" flipV="false" rot="0">
            <a:off x="-1029083" y="7412413"/>
            <a:ext cx="2352012" cy="224953"/>
          </a:xfrm>
          <a:custGeom>
            <a:avLst/>
            <a:gdLst/>
            <a:ahLst/>
            <a:cxnLst/>
            <a:rect r="r" b="b" t="t" l="l"/>
            <a:pathLst>
              <a:path h="224953" w="2352012">
                <a:moveTo>
                  <a:pt x="0" y="0"/>
                </a:moveTo>
                <a:lnTo>
                  <a:pt x="2352013" y="0"/>
                </a:lnTo>
                <a:lnTo>
                  <a:pt x="2352013" y="224953"/>
                </a:lnTo>
                <a:lnTo>
                  <a:pt x="0" y="224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-945555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028700" y="3000021"/>
            <a:ext cx="7471719" cy="4202842"/>
          </a:xfrm>
          <a:custGeom>
            <a:avLst/>
            <a:gdLst/>
            <a:ahLst/>
            <a:cxnLst/>
            <a:rect r="r" b="b" t="t" l="l"/>
            <a:pathLst>
              <a:path h="4202842" w="7471719">
                <a:moveTo>
                  <a:pt x="0" y="0"/>
                </a:moveTo>
                <a:lnTo>
                  <a:pt x="7471719" y="0"/>
                </a:lnTo>
                <a:lnTo>
                  <a:pt x="7471719" y="4202842"/>
                </a:lnTo>
                <a:lnTo>
                  <a:pt x="0" y="420284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grpSp>
        <p:nvGrpSpPr>
          <p:cNvPr name="Group 17" id="17"/>
          <p:cNvGrpSpPr/>
          <p:nvPr/>
        </p:nvGrpSpPr>
        <p:grpSpPr>
          <a:xfrm rot="-120284">
            <a:off x="2617869" y="4341903"/>
            <a:ext cx="2305483" cy="1312376"/>
            <a:chOff x="0" y="0"/>
            <a:chExt cx="1214391" cy="691281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1214391" cy="691281"/>
            </a:xfrm>
            <a:custGeom>
              <a:avLst/>
              <a:gdLst/>
              <a:ahLst/>
              <a:cxnLst/>
              <a:rect r="r" b="b" t="t" l="l"/>
              <a:pathLst>
                <a:path h="691281" w="1214391">
                  <a:moveTo>
                    <a:pt x="0" y="0"/>
                  </a:moveTo>
                  <a:lnTo>
                    <a:pt x="1214391" y="0"/>
                  </a:lnTo>
                  <a:lnTo>
                    <a:pt x="1214391" y="691281"/>
                  </a:lnTo>
                  <a:lnTo>
                    <a:pt x="0" y="691281"/>
                  </a:lnTo>
                  <a:close/>
                </a:path>
              </a:pathLst>
            </a:custGeom>
            <a:blipFill>
              <a:blip r:embed="rId10"/>
              <a:stretch>
                <a:fillRect l="0" t="-9728" r="0" b="-9728"/>
              </a:stretch>
            </a:blipFill>
          </p:spPr>
        </p:sp>
      </p:grpSp>
      <p:sp>
        <p:nvSpPr>
          <p:cNvPr name="Freeform 19" id="19"/>
          <p:cNvSpPr/>
          <p:nvPr/>
        </p:nvSpPr>
        <p:spPr>
          <a:xfrm flipH="false" flipV="false" rot="0">
            <a:off x="9776769" y="2510831"/>
            <a:ext cx="4294966" cy="4974519"/>
          </a:xfrm>
          <a:custGeom>
            <a:avLst/>
            <a:gdLst/>
            <a:ahLst/>
            <a:cxnLst/>
            <a:rect r="r" b="b" t="t" l="l"/>
            <a:pathLst>
              <a:path h="4974519" w="4294966">
                <a:moveTo>
                  <a:pt x="0" y="0"/>
                </a:moveTo>
                <a:lnTo>
                  <a:pt x="4294966" y="0"/>
                </a:lnTo>
                <a:lnTo>
                  <a:pt x="4294966" y="4974519"/>
                </a:lnTo>
                <a:lnTo>
                  <a:pt x="0" y="4974519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-15281" r="-22709" b="-3958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3848632" y="2253379"/>
            <a:ext cx="3657752" cy="7869171"/>
          </a:xfrm>
          <a:custGeom>
            <a:avLst/>
            <a:gdLst/>
            <a:ahLst/>
            <a:cxnLst/>
            <a:rect r="r" b="b" t="t" l="l"/>
            <a:pathLst>
              <a:path h="7869171" w="3657752">
                <a:moveTo>
                  <a:pt x="0" y="0"/>
                </a:moveTo>
                <a:lnTo>
                  <a:pt x="3657752" y="0"/>
                </a:lnTo>
                <a:lnTo>
                  <a:pt x="3657752" y="7869171"/>
                </a:lnTo>
                <a:lnTo>
                  <a:pt x="0" y="7869171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-2671" r="-11676" b="0"/>
            </a:stretch>
          </a:blipFill>
        </p:spPr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5506" r="0" b="-55506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3872088" y="5951227"/>
            <a:ext cx="4335773" cy="4335773"/>
          </a:xfrm>
          <a:custGeom>
            <a:avLst/>
            <a:gdLst/>
            <a:ahLst/>
            <a:cxnLst/>
            <a:rect r="r" b="b" t="t" l="l"/>
            <a:pathLst>
              <a:path h="4335773" w="4335773">
                <a:moveTo>
                  <a:pt x="0" y="0"/>
                </a:moveTo>
                <a:lnTo>
                  <a:pt x="4335773" y="0"/>
                </a:lnTo>
                <a:lnTo>
                  <a:pt x="4335773" y="4335773"/>
                </a:lnTo>
                <a:lnTo>
                  <a:pt x="0" y="433577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609362" y="1558767"/>
            <a:ext cx="804161" cy="806177"/>
          </a:xfrm>
          <a:custGeom>
            <a:avLst/>
            <a:gdLst/>
            <a:ahLst/>
            <a:cxnLst/>
            <a:rect r="r" b="b" t="t" l="l"/>
            <a:pathLst>
              <a:path h="806177" w="804161">
                <a:moveTo>
                  <a:pt x="0" y="0"/>
                </a:moveTo>
                <a:lnTo>
                  <a:pt x="804162" y="0"/>
                </a:lnTo>
                <a:lnTo>
                  <a:pt x="804162" y="806177"/>
                </a:lnTo>
                <a:lnTo>
                  <a:pt x="0" y="80617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1028700" y="1028700"/>
            <a:ext cx="16230600" cy="736284"/>
            <a:chOff x="0" y="0"/>
            <a:chExt cx="21640800" cy="981712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0" y="0"/>
              <a:ext cx="21640800" cy="981712"/>
              <a:chOff x="0" y="0"/>
              <a:chExt cx="5486612" cy="248894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5486612" cy="248894"/>
              </a:xfrm>
              <a:custGeom>
                <a:avLst/>
                <a:gdLst/>
                <a:ahLst/>
                <a:cxnLst/>
                <a:rect r="r" b="b" t="t" l="l"/>
                <a:pathLst>
                  <a:path h="248894" w="5486612">
                    <a:moveTo>
                      <a:pt x="47700" y="0"/>
                    </a:moveTo>
                    <a:lnTo>
                      <a:pt x="5438913" y="0"/>
                    </a:lnTo>
                    <a:cubicBezTo>
                      <a:pt x="5451564" y="0"/>
                      <a:pt x="5463696" y="5025"/>
                      <a:pt x="5472642" y="13971"/>
                    </a:cubicBezTo>
                    <a:cubicBezTo>
                      <a:pt x="5481587" y="22916"/>
                      <a:pt x="5486612" y="35049"/>
                      <a:pt x="5486612" y="47700"/>
                    </a:cubicBezTo>
                    <a:lnTo>
                      <a:pt x="5486612" y="201195"/>
                    </a:lnTo>
                    <a:cubicBezTo>
                      <a:pt x="5486612" y="213846"/>
                      <a:pt x="5481587" y="225978"/>
                      <a:pt x="5472642" y="234923"/>
                    </a:cubicBezTo>
                    <a:cubicBezTo>
                      <a:pt x="5463696" y="243869"/>
                      <a:pt x="5451564" y="248894"/>
                      <a:pt x="5438913" y="248894"/>
                    </a:cubicBezTo>
                    <a:lnTo>
                      <a:pt x="47700" y="248894"/>
                    </a:lnTo>
                    <a:cubicBezTo>
                      <a:pt x="35049" y="248894"/>
                      <a:pt x="22916" y="243869"/>
                      <a:pt x="13971" y="234923"/>
                    </a:cubicBezTo>
                    <a:cubicBezTo>
                      <a:pt x="5025" y="225978"/>
                      <a:pt x="0" y="213846"/>
                      <a:pt x="0" y="201195"/>
                    </a:cubicBezTo>
                    <a:lnTo>
                      <a:pt x="0" y="47700"/>
                    </a:lnTo>
                    <a:cubicBezTo>
                      <a:pt x="0" y="35049"/>
                      <a:pt x="5025" y="22916"/>
                      <a:pt x="13971" y="13971"/>
                    </a:cubicBezTo>
                    <a:cubicBezTo>
                      <a:pt x="22916" y="5025"/>
                      <a:pt x="35049" y="0"/>
                      <a:pt x="477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-38100"/>
                <a:ext cx="5486612" cy="2869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Freeform 9" id="9"/>
            <p:cNvSpPr/>
            <p:nvPr/>
          </p:nvSpPr>
          <p:spPr>
            <a:xfrm flipH="false" flipV="false" rot="0">
              <a:off x="20684742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0" id="10"/>
            <p:cNvSpPr/>
            <p:nvPr/>
          </p:nvSpPr>
          <p:spPr>
            <a:xfrm flipH="false" flipV="false" rot="0">
              <a:off x="20064800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19444859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1" y="0"/>
                  </a:lnTo>
                  <a:lnTo>
                    <a:pt x="619941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2" id="12"/>
            <p:cNvSpPr txBox="true"/>
            <p:nvPr/>
          </p:nvSpPr>
          <p:spPr>
            <a:xfrm rot="0">
              <a:off x="550124" y="260984"/>
              <a:ext cx="16773206" cy="4722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600"/>
                </a:lnSpc>
              </a:pPr>
              <a:r>
                <a:rPr lang="en-US" sz="2600" b="true">
                  <a:solidFill>
                    <a:srgbClr val="0400CD"/>
                  </a:solidFill>
                  <a:latin typeface="Cy Grotesk Key Bold"/>
                  <a:ea typeface="Cy Grotesk Key Bold"/>
                  <a:cs typeface="Cy Grotesk Key Bold"/>
                  <a:sym typeface="Cy Grotesk Key Bold"/>
                </a:rPr>
                <a:t>ООО «Институт «Информационного моделирования и Архитектуры»</a:t>
              </a: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0">
            <a:off x="17259300" y="2176646"/>
            <a:ext cx="2503661" cy="2503661"/>
          </a:xfrm>
          <a:custGeom>
            <a:avLst/>
            <a:gdLst/>
            <a:ahLst/>
            <a:cxnLst/>
            <a:rect r="r" b="b" t="t" l="l"/>
            <a:pathLst>
              <a:path h="2503661" w="2503661">
                <a:moveTo>
                  <a:pt x="0" y="0"/>
                </a:moveTo>
                <a:lnTo>
                  <a:pt x="2503661" y="0"/>
                </a:lnTo>
                <a:lnTo>
                  <a:pt x="2503661" y="2503661"/>
                </a:lnTo>
                <a:lnTo>
                  <a:pt x="0" y="250366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1028700" y="6131138"/>
            <a:ext cx="16680029" cy="40852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543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НОВЫЙ ФОРМАТ РАБОТЫ ДАЕТ НАМ:</a:t>
            </a:r>
          </a:p>
          <a:p>
            <a:pPr algn="l">
              <a:lnSpc>
                <a:spcPts val="5543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УПРАВЛЕНИЕ </a:t>
            </a:r>
            <a:r>
              <a:rPr lang="en-US" sz="2300" b="true">
                <a:solidFill>
                  <a:srgbClr val="000000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ТЗ, СРОКАМИ, БЮДЖЕТАМИ И КАЧЕСТВОМ</a:t>
            </a: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 В ЕДИНОЙ ЦИФРОВОЙ СРЕДЕ</a:t>
            </a:r>
          </a:p>
          <a:p>
            <a:pPr algn="l">
              <a:lnSpc>
                <a:spcPts val="5543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ФОРМИРОВАНИЕ </a:t>
            </a:r>
            <a:r>
              <a:rPr lang="en-US" sz="2300" b="true">
                <a:solidFill>
                  <a:srgbClr val="000000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ДАШБОРДОВ И АНАЛИТИЧЕСКИХ ОТЧЕТОВ </a:t>
            </a: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ДЛЯ ПРОЗРАЧНОГО КОНТРОЛЯ ПРОЕКТА</a:t>
            </a:r>
          </a:p>
          <a:p>
            <a:pPr algn="l">
              <a:lnSpc>
                <a:spcPts val="5543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ОБЕСПЕЧЕНИЕ </a:t>
            </a:r>
            <a:r>
              <a:rPr lang="en-US" sz="2300" b="true">
                <a:solidFill>
                  <a:srgbClr val="000000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“ОДНОЙ ТОЧКИ ВХОДА”:</a:t>
            </a: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 ЗАКАЗЧИК ПОЛУЧАЕТ ВСЕ ДАННЫЕ</a:t>
            </a:r>
          </a:p>
          <a:p>
            <a:pPr algn="l">
              <a:lnSpc>
                <a:spcPts val="5543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ВОВЛЕЧЕНИЕ В ПРОЦЕСС </a:t>
            </a:r>
            <a:r>
              <a:rPr lang="en-US" sz="2300" b="true">
                <a:solidFill>
                  <a:srgbClr val="000000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ВСЕХ СПЕЦИАЛИСТОВ И САМОГО ЗАКАЗЧИКА</a:t>
            </a:r>
          </a:p>
          <a:p>
            <a:pPr algn="l">
              <a:lnSpc>
                <a:spcPts val="5543"/>
              </a:lnSpc>
            </a:pPr>
          </a:p>
        </p:txBody>
      </p:sp>
      <p:sp>
        <p:nvSpPr>
          <p:cNvPr name="Freeform 15" id="15"/>
          <p:cNvSpPr/>
          <p:nvPr/>
        </p:nvSpPr>
        <p:spPr>
          <a:xfrm flipH="false" flipV="false" rot="0">
            <a:off x="15203314" y="8307092"/>
            <a:ext cx="4226977" cy="4443603"/>
          </a:xfrm>
          <a:custGeom>
            <a:avLst/>
            <a:gdLst/>
            <a:ahLst/>
            <a:cxnLst/>
            <a:rect r="r" b="b" t="t" l="l"/>
            <a:pathLst>
              <a:path h="4443603" w="4226977">
                <a:moveTo>
                  <a:pt x="0" y="0"/>
                </a:moveTo>
                <a:lnTo>
                  <a:pt x="4226977" y="0"/>
                </a:lnTo>
                <a:lnTo>
                  <a:pt x="4226977" y="4443603"/>
                </a:lnTo>
                <a:lnTo>
                  <a:pt x="0" y="4443603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6" id="16"/>
          <p:cNvSpPr txBox="true"/>
          <p:nvPr/>
        </p:nvSpPr>
        <p:spPr>
          <a:xfrm rot="0">
            <a:off x="1028700" y="2214746"/>
            <a:ext cx="15513557" cy="800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00"/>
              </a:lnSpc>
            </a:pPr>
            <a:r>
              <a:rPr lang="en-US" sz="3000" b="true">
                <a:solidFill>
                  <a:srgbClr val="0400CD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СКВОЗНОЙ ЦИФРОВОЙ ЦИКЛ:</a:t>
            </a:r>
          </a:p>
          <a:p>
            <a:pPr algn="l">
              <a:lnSpc>
                <a:spcPts val="3000"/>
              </a:lnSpc>
            </a:pPr>
            <a:r>
              <a:rPr lang="en-US" sz="3000" b="true">
                <a:solidFill>
                  <a:srgbClr val="0400CD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ПРОЕКТ - СТРОЙКА - ЭКСПЛУАТАЦИЯ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2367643" y="3472046"/>
            <a:ext cx="12835671" cy="6661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00"/>
              </a:lnSpc>
            </a:pPr>
            <a:r>
              <a:rPr lang="en-US" sz="2600">
                <a:solidFill>
                  <a:srgbClr val="000000"/>
                </a:solidFill>
                <a:latin typeface="Cy Grotesk Grand"/>
                <a:ea typeface="Cy Grotesk Grand"/>
                <a:cs typeface="Cy Grotesk Grand"/>
                <a:sym typeface="Cy Grotesk Grand"/>
              </a:rPr>
              <a:t>МЫ СТАНОВИМСЯ</a:t>
            </a:r>
            <a:r>
              <a:rPr lang="en-US" b="true" sz="2600">
                <a:solidFill>
                  <a:srgbClr val="000000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 НОВЫМ ЦИФРОВЫМ ТЕХНИЧЕСКИМ ЗАКАЗЧИКОМ</a:t>
            </a:r>
          </a:p>
        </p:txBody>
      </p:sp>
      <p:grpSp>
        <p:nvGrpSpPr>
          <p:cNvPr name="Group 18" id="18"/>
          <p:cNvGrpSpPr/>
          <p:nvPr/>
        </p:nvGrpSpPr>
        <p:grpSpPr>
          <a:xfrm rot="0">
            <a:off x="1028700" y="4670212"/>
            <a:ext cx="5026001" cy="946577"/>
            <a:chOff x="0" y="0"/>
            <a:chExt cx="1698996" cy="319982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698996" cy="319982"/>
            </a:xfrm>
            <a:custGeom>
              <a:avLst/>
              <a:gdLst/>
              <a:ahLst/>
              <a:cxnLst/>
              <a:rect r="r" b="b" t="t" l="l"/>
              <a:pathLst>
                <a:path h="319982" w="1698996">
                  <a:moveTo>
                    <a:pt x="154037" y="0"/>
                  </a:moveTo>
                  <a:lnTo>
                    <a:pt x="1544958" y="0"/>
                  </a:lnTo>
                  <a:cubicBezTo>
                    <a:pt x="1630031" y="0"/>
                    <a:pt x="1698996" y="68965"/>
                    <a:pt x="1698996" y="154037"/>
                  </a:cubicBezTo>
                  <a:lnTo>
                    <a:pt x="1698996" y="165945"/>
                  </a:lnTo>
                  <a:cubicBezTo>
                    <a:pt x="1698996" y="206798"/>
                    <a:pt x="1682767" y="245978"/>
                    <a:pt x="1653879" y="274866"/>
                  </a:cubicBezTo>
                  <a:cubicBezTo>
                    <a:pt x="1624992" y="303753"/>
                    <a:pt x="1585812" y="319982"/>
                    <a:pt x="1544958" y="319982"/>
                  </a:cubicBezTo>
                  <a:lnTo>
                    <a:pt x="154037" y="319982"/>
                  </a:lnTo>
                  <a:cubicBezTo>
                    <a:pt x="113184" y="319982"/>
                    <a:pt x="74004" y="303753"/>
                    <a:pt x="45116" y="274866"/>
                  </a:cubicBezTo>
                  <a:cubicBezTo>
                    <a:pt x="16229" y="245978"/>
                    <a:pt x="0" y="206798"/>
                    <a:pt x="0" y="165945"/>
                  </a:cubicBezTo>
                  <a:lnTo>
                    <a:pt x="0" y="154037"/>
                  </a:lnTo>
                  <a:cubicBezTo>
                    <a:pt x="0" y="113184"/>
                    <a:pt x="16229" y="74004"/>
                    <a:pt x="45116" y="45116"/>
                  </a:cubicBezTo>
                  <a:cubicBezTo>
                    <a:pt x="74004" y="16229"/>
                    <a:pt x="113184" y="0"/>
                    <a:pt x="15403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1698996" cy="35808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21" id="21"/>
          <p:cNvGrpSpPr/>
          <p:nvPr/>
        </p:nvGrpSpPr>
        <p:grpSpPr>
          <a:xfrm rot="0">
            <a:off x="6630999" y="4670212"/>
            <a:ext cx="5026001" cy="946577"/>
            <a:chOff x="0" y="0"/>
            <a:chExt cx="1698996" cy="319982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1698996" cy="319982"/>
            </a:xfrm>
            <a:custGeom>
              <a:avLst/>
              <a:gdLst/>
              <a:ahLst/>
              <a:cxnLst/>
              <a:rect r="r" b="b" t="t" l="l"/>
              <a:pathLst>
                <a:path h="319982" w="1698996">
                  <a:moveTo>
                    <a:pt x="154037" y="0"/>
                  </a:moveTo>
                  <a:lnTo>
                    <a:pt x="1544958" y="0"/>
                  </a:lnTo>
                  <a:cubicBezTo>
                    <a:pt x="1630031" y="0"/>
                    <a:pt x="1698996" y="68965"/>
                    <a:pt x="1698996" y="154037"/>
                  </a:cubicBezTo>
                  <a:lnTo>
                    <a:pt x="1698996" y="165945"/>
                  </a:lnTo>
                  <a:cubicBezTo>
                    <a:pt x="1698996" y="206798"/>
                    <a:pt x="1682767" y="245978"/>
                    <a:pt x="1653879" y="274866"/>
                  </a:cubicBezTo>
                  <a:cubicBezTo>
                    <a:pt x="1624992" y="303753"/>
                    <a:pt x="1585812" y="319982"/>
                    <a:pt x="1544958" y="319982"/>
                  </a:cubicBezTo>
                  <a:lnTo>
                    <a:pt x="154037" y="319982"/>
                  </a:lnTo>
                  <a:cubicBezTo>
                    <a:pt x="113184" y="319982"/>
                    <a:pt x="74004" y="303753"/>
                    <a:pt x="45116" y="274866"/>
                  </a:cubicBezTo>
                  <a:cubicBezTo>
                    <a:pt x="16229" y="245978"/>
                    <a:pt x="0" y="206798"/>
                    <a:pt x="0" y="165945"/>
                  </a:cubicBezTo>
                  <a:lnTo>
                    <a:pt x="0" y="154037"/>
                  </a:lnTo>
                  <a:cubicBezTo>
                    <a:pt x="0" y="113184"/>
                    <a:pt x="16229" y="74004"/>
                    <a:pt x="45116" y="45116"/>
                  </a:cubicBezTo>
                  <a:cubicBezTo>
                    <a:pt x="74004" y="16229"/>
                    <a:pt x="113184" y="0"/>
                    <a:pt x="15403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1698996" cy="35808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24" id="24"/>
          <p:cNvGrpSpPr/>
          <p:nvPr/>
        </p:nvGrpSpPr>
        <p:grpSpPr>
          <a:xfrm rot="0">
            <a:off x="12233299" y="4670212"/>
            <a:ext cx="5026001" cy="946577"/>
            <a:chOff x="0" y="0"/>
            <a:chExt cx="1698996" cy="319982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1698996" cy="319982"/>
            </a:xfrm>
            <a:custGeom>
              <a:avLst/>
              <a:gdLst/>
              <a:ahLst/>
              <a:cxnLst/>
              <a:rect r="r" b="b" t="t" l="l"/>
              <a:pathLst>
                <a:path h="319982" w="1698996">
                  <a:moveTo>
                    <a:pt x="154037" y="0"/>
                  </a:moveTo>
                  <a:lnTo>
                    <a:pt x="1544958" y="0"/>
                  </a:lnTo>
                  <a:cubicBezTo>
                    <a:pt x="1630031" y="0"/>
                    <a:pt x="1698996" y="68965"/>
                    <a:pt x="1698996" y="154037"/>
                  </a:cubicBezTo>
                  <a:lnTo>
                    <a:pt x="1698996" y="165945"/>
                  </a:lnTo>
                  <a:cubicBezTo>
                    <a:pt x="1698996" y="206798"/>
                    <a:pt x="1682767" y="245978"/>
                    <a:pt x="1653879" y="274866"/>
                  </a:cubicBezTo>
                  <a:cubicBezTo>
                    <a:pt x="1624992" y="303753"/>
                    <a:pt x="1585812" y="319982"/>
                    <a:pt x="1544958" y="319982"/>
                  </a:cubicBezTo>
                  <a:lnTo>
                    <a:pt x="154037" y="319982"/>
                  </a:lnTo>
                  <a:cubicBezTo>
                    <a:pt x="113184" y="319982"/>
                    <a:pt x="74004" y="303753"/>
                    <a:pt x="45116" y="274866"/>
                  </a:cubicBezTo>
                  <a:cubicBezTo>
                    <a:pt x="16229" y="245978"/>
                    <a:pt x="0" y="206798"/>
                    <a:pt x="0" y="165945"/>
                  </a:cubicBezTo>
                  <a:lnTo>
                    <a:pt x="0" y="154037"/>
                  </a:lnTo>
                  <a:cubicBezTo>
                    <a:pt x="0" y="113184"/>
                    <a:pt x="16229" y="74004"/>
                    <a:pt x="45116" y="45116"/>
                  </a:cubicBezTo>
                  <a:cubicBezTo>
                    <a:pt x="74004" y="16229"/>
                    <a:pt x="113184" y="0"/>
                    <a:pt x="15403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6" id="26"/>
            <p:cNvSpPr txBox="true"/>
            <p:nvPr/>
          </p:nvSpPr>
          <p:spPr>
            <a:xfrm>
              <a:off x="0" y="-38100"/>
              <a:ext cx="1698996" cy="35808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27" id="27"/>
          <p:cNvSpPr txBox="true"/>
          <p:nvPr/>
        </p:nvSpPr>
        <p:spPr>
          <a:xfrm rot="0">
            <a:off x="1148834" y="4962525"/>
            <a:ext cx="4785732" cy="3422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00"/>
              </a:lnSpc>
            </a:pPr>
            <a:r>
              <a:rPr lang="en-US" b="true" sz="2600">
                <a:solidFill>
                  <a:srgbClr val="000000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СТРОЙКА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6751134" y="4962525"/>
            <a:ext cx="4785732" cy="3422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00"/>
              </a:lnSpc>
            </a:pPr>
            <a:r>
              <a:rPr lang="en-US" b="true" sz="2600">
                <a:solidFill>
                  <a:srgbClr val="000000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ЭКСПЛУАТАЦИЯ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12353433" y="4962525"/>
            <a:ext cx="4785732" cy="3422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00"/>
              </a:lnSpc>
            </a:pPr>
            <a:r>
              <a:rPr lang="en-US" b="true" sz="2600">
                <a:solidFill>
                  <a:srgbClr val="000000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ПРОДАЖИ И МАРЕКТИНГ</a:t>
            </a:r>
          </a:p>
        </p:txBody>
      </p:sp>
      <p:sp>
        <p:nvSpPr>
          <p:cNvPr name="AutoShape 30" id="30"/>
          <p:cNvSpPr/>
          <p:nvPr/>
        </p:nvSpPr>
        <p:spPr>
          <a:xfrm flipV="true">
            <a:off x="6054701" y="5126673"/>
            <a:ext cx="598461" cy="16827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1" id="31"/>
          <p:cNvSpPr/>
          <p:nvPr/>
        </p:nvSpPr>
        <p:spPr>
          <a:xfrm>
            <a:off x="11657001" y="5143500"/>
            <a:ext cx="624355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5506" r="0" b="-55506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2778772"/>
            <a:ext cx="12200336" cy="1044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99"/>
              </a:lnSpc>
            </a:pPr>
            <a:r>
              <a:rPr lang="en-US" sz="3999" b="true">
                <a:solidFill>
                  <a:srgbClr val="0400CD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МЫ ЗАДАЕМ НОВЫЕ СТАНДАРТЫ ПРОЕКТИРОВАНИЯ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13911068" y="3649627"/>
            <a:ext cx="6696463" cy="6679722"/>
          </a:xfrm>
          <a:custGeom>
            <a:avLst/>
            <a:gdLst/>
            <a:ahLst/>
            <a:cxnLst/>
            <a:rect r="r" b="b" t="t" l="l"/>
            <a:pathLst>
              <a:path h="6679722" w="6696463">
                <a:moveTo>
                  <a:pt x="0" y="0"/>
                </a:moveTo>
                <a:lnTo>
                  <a:pt x="6696464" y="0"/>
                </a:lnTo>
                <a:lnTo>
                  <a:pt x="6696464" y="6679722"/>
                </a:lnTo>
                <a:lnTo>
                  <a:pt x="0" y="667972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4606361" y="4333087"/>
            <a:ext cx="2055864" cy="1035642"/>
          </a:xfrm>
          <a:custGeom>
            <a:avLst/>
            <a:gdLst/>
            <a:ahLst/>
            <a:cxnLst/>
            <a:rect r="r" b="b" t="t" l="l"/>
            <a:pathLst>
              <a:path h="1035642" w="2055864">
                <a:moveTo>
                  <a:pt x="0" y="0"/>
                </a:moveTo>
                <a:lnTo>
                  <a:pt x="2055864" y="0"/>
                </a:lnTo>
                <a:lnTo>
                  <a:pt x="2055864" y="1035642"/>
                </a:lnTo>
                <a:lnTo>
                  <a:pt x="0" y="103564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736414" y="5167565"/>
            <a:ext cx="12174654" cy="28016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750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МЫ ОТВЕЧАЕМ </a:t>
            </a:r>
            <a:r>
              <a:rPr lang="en-US" sz="2300" b="true">
                <a:solidFill>
                  <a:srgbClr val="000000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ЗА ЦЕННОСТЬ ОБЪЕКТА</a:t>
            </a:r>
          </a:p>
          <a:p>
            <a:pPr algn="l">
              <a:lnSpc>
                <a:spcPts val="5750"/>
              </a:lnSpc>
            </a:pPr>
            <a:r>
              <a:rPr lang="en-US" sz="2300" b="true">
                <a:solidFill>
                  <a:srgbClr val="000000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ВНЕДРЯЕМ ИНСТРУМЕНТЫ НА ВСЕХ ЭТАПАХ ПРОЕКТА</a:t>
            </a:r>
          </a:p>
          <a:p>
            <a:pPr algn="l">
              <a:lnSpc>
                <a:spcPts val="5750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СТРОИМ ПРОЦЕССЫ, ГДЕ</a:t>
            </a:r>
            <a:r>
              <a:rPr lang="en-US" sz="2300" b="true">
                <a:solidFill>
                  <a:srgbClr val="000000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 ЦИФРА РАБОТАЕТ НА БИЗНЕС</a:t>
            </a: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, А НЕ НАОБОРОТ</a:t>
            </a:r>
          </a:p>
          <a:p>
            <a:pPr algn="l">
              <a:lnSpc>
                <a:spcPts val="5750"/>
              </a:lnSpc>
            </a:pPr>
          </a:p>
        </p:txBody>
      </p:sp>
      <p:sp>
        <p:nvSpPr>
          <p:cNvPr name="Freeform 7" id="7"/>
          <p:cNvSpPr/>
          <p:nvPr/>
        </p:nvSpPr>
        <p:spPr>
          <a:xfrm flipH="false" flipV="false" rot="-5400000">
            <a:off x="1028700" y="5368729"/>
            <a:ext cx="464956" cy="464956"/>
          </a:xfrm>
          <a:custGeom>
            <a:avLst/>
            <a:gdLst/>
            <a:ahLst/>
            <a:cxnLst/>
            <a:rect r="r" b="b" t="t" l="l"/>
            <a:pathLst>
              <a:path h="464956" w="464956">
                <a:moveTo>
                  <a:pt x="0" y="0"/>
                </a:moveTo>
                <a:lnTo>
                  <a:pt x="464956" y="0"/>
                </a:lnTo>
                <a:lnTo>
                  <a:pt x="464956" y="464956"/>
                </a:lnTo>
                <a:lnTo>
                  <a:pt x="0" y="46495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8" id="8"/>
          <p:cNvGrpSpPr/>
          <p:nvPr/>
        </p:nvGrpSpPr>
        <p:grpSpPr>
          <a:xfrm rot="0">
            <a:off x="1028700" y="1028700"/>
            <a:ext cx="16230600" cy="736284"/>
            <a:chOff x="0" y="0"/>
            <a:chExt cx="21640800" cy="981712"/>
          </a:xfrm>
        </p:grpSpPr>
        <p:grpSp>
          <p:nvGrpSpPr>
            <p:cNvPr name="Group 9" id="9"/>
            <p:cNvGrpSpPr/>
            <p:nvPr/>
          </p:nvGrpSpPr>
          <p:grpSpPr>
            <a:xfrm rot="0">
              <a:off x="0" y="0"/>
              <a:ext cx="21640800" cy="981712"/>
              <a:chOff x="0" y="0"/>
              <a:chExt cx="5486612" cy="248894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5486612" cy="248894"/>
              </a:xfrm>
              <a:custGeom>
                <a:avLst/>
                <a:gdLst/>
                <a:ahLst/>
                <a:cxnLst/>
                <a:rect r="r" b="b" t="t" l="l"/>
                <a:pathLst>
                  <a:path h="248894" w="5486612">
                    <a:moveTo>
                      <a:pt x="47700" y="0"/>
                    </a:moveTo>
                    <a:lnTo>
                      <a:pt x="5438913" y="0"/>
                    </a:lnTo>
                    <a:cubicBezTo>
                      <a:pt x="5451564" y="0"/>
                      <a:pt x="5463696" y="5025"/>
                      <a:pt x="5472642" y="13971"/>
                    </a:cubicBezTo>
                    <a:cubicBezTo>
                      <a:pt x="5481587" y="22916"/>
                      <a:pt x="5486612" y="35049"/>
                      <a:pt x="5486612" y="47700"/>
                    </a:cubicBezTo>
                    <a:lnTo>
                      <a:pt x="5486612" y="201195"/>
                    </a:lnTo>
                    <a:cubicBezTo>
                      <a:pt x="5486612" y="213846"/>
                      <a:pt x="5481587" y="225978"/>
                      <a:pt x="5472642" y="234923"/>
                    </a:cubicBezTo>
                    <a:cubicBezTo>
                      <a:pt x="5463696" y="243869"/>
                      <a:pt x="5451564" y="248894"/>
                      <a:pt x="5438913" y="248894"/>
                    </a:cubicBezTo>
                    <a:lnTo>
                      <a:pt x="47700" y="248894"/>
                    </a:lnTo>
                    <a:cubicBezTo>
                      <a:pt x="35049" y="248894"/>
                      <a:pt x="22916" y="243869"/>
                      <a:pt x="13971" y="234923"/>
                    </a:cubicBezTo>
                    <a:cubicBezTo>
                      <a:pt x="5025" y="225978"/>
                      <a:pt x="0" y="213846"/>
                      <a:pt x="0" y="201195"/>
                    </a:cubicBezTo>
                    <a:lnTo>
                      <a:pt x="0" y="47700"/>
                    </a:lnTo>
                    <a:cubicBezTo>
                      <a:pt x="0" y="35049"/>
                      <a:pt x="5025" y="22916"/>
                      <a:pt x="13971" y="13971"/>
                    </a:cubicBezTo>
                    <a:cubicBezTo>
                      <a:pt x="22916" y="5025"/>
                      <a:pt x="35049" y="0"/>
                      <a:pt x="477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11" id="11"/>
              <p:cNvSpPr txBox="true"/>
              <p:nvPr/>
            </p:nvSpPr>
            <p:spPr>
              <a:xfrm>
                <a:off x="0" y="-38100"/>
                <a:ext cx="5486612" cy="2869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Freeform 12" id="12"/>
            <p:cNvSpPr/>
            <p:nvPr/>
          </p:nvSpPr>
          <p:spPr>
            <a:xfrm flipH="false" flipV="false" rot="0">
              <a:off x="20684742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3" id="13"/>
            <p:cNvSpPr/>
            <p:nvPr/>
          </p:nvSpPr>
          <p:spPr>
            <a:xfrm flipH="false" flipV="false" rot="0">
              <a:off x="20064800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4" id="14"/>
            <p:cNvSpPr/>
            <p:nvPr/>
          </p:nvSpPr>
          <p:spPr>
            <a:xfrm flipH="false" flipV="false" rot="0">
              <a:off x="19444859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1" y="0"/>
                  </a:lnTo>
                  <a:lnTo>
                    <a:pt x="619941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5" id="15"/>
            <p:cNvSpPr txBox="true"/>
            <p:nvPr/>
          </p:nvSpPr>
          <p:spPr>
            <a:xfrm rot="0">
              <a:off x="550124" y="260984"/>
              <a:ext cx="16773206" cy="4722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600"/>
                </a:lnSpc>
              </a:pPr>
              <a:r>
                <a:rPr lang="en-US" sz="2600" b="true">
                  <a:solidFill>
                    <a:srgbClr val="0400CD"/>
                  </a:solidFill>
                  <a:latin typeface="Cy Grotesk Key Bold"/>
                  <a:ea typeface="Cy Grotesk Key Bold"/>
                  <a:cs typeface="Cy Grotesk Key Bold"/>
                  <a:sym typeface="Cy Grotesk Key Bold"/>
                </a:rPr>
                <a:t>ООО «Институт «Информационного моделирования и Архитектуры»</a:t>
              </a: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-5400000">
            <a:off x="1028700" y="6141138"/>
            <a:ext cx="464956" cy="464956"/>
          </a:xfrm>
          <a:custGeom>
            <a:avLst/>
            <a:gdLst/>
            <a:ahLst/>
            <a:cxnLst/>
            <a:rect r="r" b="b" t="t" l="l"/>
            <a:pathLst>
              <a:path h="464956" w="464956">
                <a:moveTo>
                  <a:pt x="0" y="0"/>
                </a:moveTo>
                <a:lnTo>
                  <a:pt x="464956" y="0"/>
                </a:lnTo>
                <a:lnTo>
                  <a:pt x="464956" y="464957"/>
                </a:lnTo>
                <a:lnTo>
                  <a:pt x="0" y="46495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-5400000">
            <a:off x="1028700" y="6910895"/>
            <a:ext cx="464956" cy="464956"/>
          </a:xfrm>
          <a:custGeom>
            <a:avLst/>
            <a:gdLst/>
            <a:ahLst/>
            <a:cxnLst/>
            <a:rect r="r" b="b" t="t" l="l"/>
            <a:pathLst>
              <a:path h="464956" w="464956">
                <a:moveTo>
                  <a:pt x="0" y="0"/>
                </a:moveTo>
                <a:lnTo>
                  <a:pt x="464956" y="0"/>
                </a:lnTo>
                <a:lnTo>
                  <a:pt x="464956" y="464956"/>
                </a:lnTo>
                <a:lnTo>
                  <a:pt x="0" y="46495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5506" r="0" b="-55506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658204" y="3749501"/>
            <a:ext cx="464956" cy="464956"/>
          </a:xfrm>
          <a:custGeom>
            <a:avLst/>
            <a:gdLst/>
            <a:ahLst/>
            <a:cxnLst/>
            <a:rect r="r" b="b" t="t" l="l"/>
            <a:pathLst>
              <a:path h="464956" w="464956">
                <a:moveTo>
                  <a:pt x="0" y="0"/>
                </a:moveTo>
                <a:lnTo>
                  <a:pt x="464956" y="0"/>
                </a:lnTo>
                <a:lnTo>
                  <a:pt x="464956" y="464956"/>
                </a:lnTo>
                <a:lnTo>
                  <a:pt x="0" y="46495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6193247" y="3749501"/>
            <a:ext cx="464956" cy="464956"/>
          </a:xfrm>
          <a:custGeom>
            <a:avLst/>
            <a:gdLst/>
            <a:ahLst/>
            <a:cxnLst/>
            <a:rect r="r" b="b" t="t" l="l"/>
            <a:pathLst>
              <a:path h="464956" w="464956">
                <a:moveTo>
                  <a:pt x="0" y="0"/>
                </a:moveTo>
                <a:lnTo>
                  <a:pt x="464957" y="0"/>
                </a:lnTo>
                <a:lnTo>
                  <a:pt x="464957" y="464956"/>
                </a:lnTo>
                <a:lnTo>
                  <a:pt x="0" y="46495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5400000">
            <a:off x="8300977" y="9258300"/>
            <a:ext cx="464956" cy="464956"/>
          </a:xfrm>
          <a:custGeom>
            <a:avLst/>
            <a:gdLst/>
            <a:ahLst/>
            <a:cxnLst/>
            <a:rect r="r" b="b" t="t" l="l"/>
            <a:pathLst>
              <a:path h="464956" w="464956">
                <a:moveTo>
                  <a:pt x="0" y="0"/>
                </a:moveTo>
                <a:lnTo>
                  <a:pt x="464956" y="0"/>
                </a:lnTo>
                <a:lnTo>
                  <a:pt x="464956" y="464956"/>
                </a:lnTo>
                <a:lnTo>
                  <a:pt x="0" y="46495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6" id="6"/>
          <p:cNvSpPr/>
          <p:nvPr/>
        </p:nvSpPr>
        <p:spPr>
          <a:xfrm flipH="false" flipV="false" rot="0">
            <a:off x="10666713" y="2866331"/>
            <a:ext cx="5526534" cy="6208311"/>
          </a:xfrm>
          <a:custGeom>
            <a:avLst/>
            <a:gdLst/>
            <a:ahLst/>
            <a:cxnLst/>
            <a:rect r="r" b="b" t="t" l="l"/>
            <a:pathLst>
              <a:path h="6208311" w="5526534">
                <a:moveTo>
                  <a:pt x="0" y="0"/>
                </a:moveTo>
                <a:lnTo>
                  <a:pt x="5526534" y="0"/>
                </a:lnTo>
                <a:lnTo>
                  <a:pt x="5526534" y="6208311"/>
                </a:lnTo>
                <a:lnTo>
                  <a:pt x="0" y="620831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-705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28700" y="1200150"/>
            <a:ext cx="16230600" cy="12242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200"/>
              </a:lnSpc>
            </a:pPr>
            <a:r>
              <a:rPr lang="en-US" sz="9200" b="true">
                <a:solidFill>
                  <a:srgbClr val="0400CD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НАШИ КОНТАКТЫ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28700" y="3129115"/>
            <a:ext cx="8982753" cy="56636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147"/>
              </a:lnSpc>
            </a:pPr>
            <a:r>
              <a:rPr lang="en-US" b="true" sz="3399" strike="noStrike" u="none">
                <a:solidFill>
                  <a:srgbClr val="000000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CАЙТ БЮРО /</a:t>
            </a:r>
            <a:r>
              <a:rPr lang="en-US" b="true" sz="3399" strike="noStrike" u="none">
                <a:solidFill>
                  <a:srgbClr val="000000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САЙТ ЭКСПЕРТИЗЫ</a:t>
            </a:r>
          </a:p>
          <a:p>
            <a:pPr algn="l" marL="0" indent="0" lvl="0">
              <a:lnSpc>
                <a:spcPts val="2806"/>
              </a:lnSpc>
            </a:pPr>
            <a:r>
              <a:rPr lang="en-US" sz="2300" strike="noStrike" u="none">
                <a:solidFill>
                  <a:srgbClr val="000000"/>
                </a:solidFill>
                <a:latin typeface="Cy Grotesk Grand"/>
                <a:ea typeface="Cy Grotesk Grand"/>
                <a:cs typeface="Cy Grotesk Grand"/>
                <a:sym typeface="Cy Grotesk Grand"/>
              </a:rPr>
              <a:t>INFORMA174.RU /</a:t>
            </a:r>
          </a:p>
          <a:p>
            <a:pPr algn="l" marL="0" indent="0" lvl="0">
              <a:lnSpc>
                <a:spcPts val="2806"/>
              </a:lnSpc>
            </a:pPr>
            <a:r>
              <a:rPr lang="en-US" sz="2300" strike="noStrike" u="none">
                <a:solidFill>
                  <a:srgbClr val="000000"/>
                </a:solidFill>
                <a:latin typeface="Cy Grotesk Grand"/>
                <a:ea typeface="Cy Grotesk Grand"/>
                <a:cs typeface="Cy Grotesk Grand"/>
                <a:sym typeface="Cy Grotesk Grand"/>
              </a:rPr>
              <a:t>CTE-INFORMA.RU</a:t>
            </a:r>
          </a:p>
          <a:p>
            <a:pPr algn="l" marL="0" indent="0" lvl="0">
              <a:lnSpc>
                <a:spcPts val="3399"/>
              </a:lnSpc>
            </a:pPr>
          </a:p>
          <a:p>
            <a:pPr algn="l" marL="0" indent="0" lvl="0">
              <a:lnSpc>
                <a:spcPts val="3399"/>
              </a:lnSpc>
              <a:spcBef>
                <a:spcPct val="0"/>
              </a:spcBef>
            </a:pPr>
            <a:r>
              <a:rPr lang="en-US" b="true" sz="3399" strike="noStrike" u="none">
                <a:solidFill>
                  <a:srgbClr val="000000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ТЕЛЕФОН/ПОЧТА</a:t>
            </a:r>
          </a:p>
          <a:p>
            <a:pPr algn="l" marL="0" indent="0" lvl="0">
              <a:lnSpc>
                <a:spcPts val="2852"/>
              </a:lnSpc>
            </a:pPr>
            <a:r>
              <a:rPr lang="en-US" sz="2300" strike="noStrike" u="none">
                <a:solidFill>
                  <a:srgbClr val="000000"/>
                </a:solidFill>
                <a:latin typeface="Cy Grotesk Grand"/>
                <a:ea typeface="Cy Grotesk Grand"/>
                <a:cs typeface="Cy Grotesk Grand"/>
                <a:sym typeface="Cy Grotesk Grand"/>
              </a:rPr>
              <a:t>+7 (351) 723-О5-28/</a:t>
            </a:r>
          </a:p>
          <a:p>
            <a:pPr algn="l" marL="0" indent="0" lvl="0">
              <a:lnSpc>
                <a:spcPts val="2852"/>
              </a:lnSpc>
            </a:pPr>
            <a:r>
              <a:rPr lang="en-US" sz="2300" strike="noStrike" u="none">
                <a:solidFill>
                  <a:srgbClr val="000000"/>
                </a:solidFill>
                <a:latin typeface="Cy Grotesk Grand"/>
                <a:ea typeface="Cy Grotesk Grand"/>
                <a:cs typeface="Cy Grotesk Grand"/>
                <a:sym typeface="Cy Grotesk Grand"/>
              </a:rPr>
              <a:t>REFERENCE@INFORMA174.RU</a:t>
            </a:r>
          </a:p>
          <a:p>
            <a:pPr algn="l" marL="0" indent="0" lvl="0">
              <a:lnSpc>
                <a:spcPts val="3399"/>
              </a:lnSpc>
              <a:spcBef>
                <a:spcPct val="0"/>
              </a:spcBef>
            </a:pPr>
          </a:p>
          <a:p>
            <a:pPr algn="l" marL="0" indent="0" lvl="0">
              <a:lnSpc>
                <a:spcPts val="3399"/>
              </a:lnSpc>
              <a:spcBef>
                <a:spcPct val="0"/>
              </a:spcBef>
            </a:pPr>
            <a:r>
              <a:rPr lang="en-US" b="true" sz="3399" strike="noStrike" u="none">
                <a:solidFill>
                  <a:srgbClr val="000000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TG/IG</a:t>
            </a:r>
          </a:p>
          <a:p>
            <a:pPr algn="l" marL="0" indent="0" lvl="0">
              <a:lnSpc>
                <a:spcPts val="2300"/>
              </a:lnSpc>
              <a:spcBef>
                <a:spcPct val="0"/>
              </a:spcBef>
            </a:pPr>
            <a:r>
              <a:rPr lang="en-US" sz="2300" strike="noStrike" u="none">
                <a:solidFill>
                  <a:srgbClr val="000000"/>
                </a:solidFill>
                <a:latin typeface="Cy Grotesk Grand"/>
                <a:ea typeface="Cy Grotesk Grand"/>
                <a:cs typeface="Cy Grotesk Grand"/>
                <a:sym typeface="Cy Grotesk Grand"/>
              </a:rPr>
              <a:t>@INFORMA174</a:t>
            </a:r>
          </a:p>
          <a:p>
            <a:pPr algn="l" marL="0" indent="0" lvl="0">
              <a:lnSpc>
                <a:spcPts val="3399"/>
              </a:lnSpc>
              <a:spcBef>
                <a:spcPct val="0"/>
              </a:spcBef>
            </a:pPr>
          </a:p>
          <a:p>
            <a:pPr algn="l" marL="0" indent="0" lvl="0">
              <a:lnSpc>
                <a:spcPts val="3399"/>
              </a:lnSpc>
              <a:spcBef>
                <a:spcPct val="0"/>
              </a:spcBef>
            </a:pPr>
            <a:r>
              <a:rPr lang="en-US" b="true" sz="3399" strike="noStrike" u="none">
                <a:solidFill>
                  <a:srgbClr val="000000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АДРЕС</a:t>
            </a:r>
          </a:p>
          <a:p>
            <a:pPr algn="l" marL="0" indent="0" lvl="0">
              <a:lnSpc>
                <a:spcPts val="2300"/>
              </a:lnSpc>
              <a:spcBef>
                <a:spcPct val="0"/>
              </a:spcBef>
            </a:pPr>
            <a:r>
              <a:rPr lang="en-US" sz="2300" strike="noStrike" u="none">
                <a:solidFill>
                  <a:srgbClr val="000000"/>
                </a:solidFill>
                <a:latin typeface="Cy Grotesk Grand"/>
                <a:ea typeface="Cy Grotesk Grand"/>
                <a:cs typeface="Cy Grotesk Grand"/>
                <a:sym typeface="Cy Grotesk Grand"/>
              </a:rPr>
              <a:t>Г. ЧЕЛЯБИНСК, ПР. ЛЕНИНА, 89, ОФ. 52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5506" r="0" b="-55506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4951446" y="7678617"/>
            <a:ext cx="6749308" cy="6817483"/>
          </a:xfrm>
          <a:custGeom>
            <a:avLst/>
            <a:gdLst/>
            <a:ahLst/>
            <a:cxnLst/>
            <a:rect r="r" b="b" t="t" l="l"/>
            <a:pathLst>
              <a:path h="6817483" w="6749308">
                <a:moveTo>
                  <a:pt x="0" y="0"/>
                </a:moveTo>
                <a:lnTo>
                  <a:pt x="6749308" y="0"/>
                </a:lnTo>
                <a:lnTo>
                  <a:pt x="6749308" y="6817483"/>
                </a:lnTo>
                <a:lnTo>
                  <a:pt x="0" y="681748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1028700" y="1028700"/>
            <a:ext cx="16230600" cy="736284"/>
            <a:chOff x="0" y="0"/>
            <a:chExt cx="21640800" cy="981712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0"/>
              <a:ext cx="21640800" cy="981712"/>
              <a:chOff x="0" y="0"/>
              <a:chExt cx="5486612" cy="248894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5486612" cy="248894"/>
              </a:xfrm>
              <a:custGeom>
                <a:avLst/>
                <a:gdLst/>
                <a:ahLst/>
                <a:cxnLst/>
                <a:rect r="r" b="b" t="t" l="l"/>
                <a:pathLst>
                  <a:path h="248894" w="5486612">
                    <a:moveTo>
                      <a:pt x="47700" y="0"/>
                    </a:moveTo>
                    <a:lnTo>
                      <a:pt x="5438913" y="0"/>
                    </a:lnTo>
                    <a:cubicBezTo>
                      <a:pt x="5451564" y="0"/>
                      <a:pt x="5463696" y="5025"/>
                      <a:pt x="5472642" y="13971"/>
                    </a:cubicBezTo>
                    <a:cubicBezTo>
                      <a:pt x="5481587" y="22916"/>
                      <a:pt x="5486612" y="35049"/>
                      <a:pt x="5486612" y="47700"/>
                    </a:cubicBezTo>
                    <a:lnTo>
                      <a:pt x="5486612" y="201195"/>
                    </a:lnTo>
                    <a:cubicBezTo>
                      <a:pt x="5486612" y="213846"/>
                      <a:pt x="5481587" y="225978"/>
                      <a:pt x="5472642" y="234923"/>
                    </a:cubicBezTo>
                    <a:cubicBezTo>
                      <a:pt x="5463696" y="243869"/>
                      <a:pt x="5451564" y="248894"/>
                      <a:pt x="5438913" y="248894"/>
                    </a:cubicBezTo>
                    <a:lnTo>
                      <a:pt x="47700" y="248894"/>
                    </a:lnTo>
                    <a:cubicBezTo>
                      <a:pt x="35049" y="248894"/>
                      <a:pt x="22916" y="243869"/>
                      <a:pt x="13971" y="234923"/>
                    </a:cubicBezTo>
                    <a:cubicBezTo>
                      <a:pt x="5025" y="225978"/>
                      <a:pt x="0" y="213846"/>
                      <a:pt x="0" y="201195"/>
                    </a:cubicBezTo>
                    <a:lnTo>
                      <a:pt x="0" y="47700"/>
                    </a:lnTo>
                    <a:cubicBezTo>
                      <a:pt x="0" y="35049"/>
                      <a:pt x="5025" y="22916"/>
                      <a:pt x="13971" y="13971"/>
                    </a:cubicBezTo>
                    <a:cubicBezTo>
                      <a:pt x="22916" y="5025"/>
                      <a:pt x="35049" y="0"/>
                      <a:pt x="477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7" id="7"/>
              <p:cNvSpPr txBox="true"/>
              <p:nvPr/>
            </p:nvSpPr>
            <p:spPr>
              <a:xfrm>
                <a:off x="0" y="-38100"/>
                <a:ext cx="5486612" cy="2869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Freeform 8" id="8"/>
            <p:cNvSpPr/>
            <p:nvPr/>
          </p:nvSpPr>
          <p:spPr>
            <a:xfrm flipH="false" flipV="false" rot="0">
              <a:off x="20684742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9" id="9"/>
            <p:cNvSpPr/>
            <p:nvPr/>
          </p:nvSpPr>
          <p:spPr>
            <a:xfrm flipH="false" flipV="false" rot="0">
              <a:off x="20064800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0" id="10"/>
            <p:cNvSpPr/>
            <p:nvPr/>
          </p:nvSpPr>
          <p:spPr>
            <a:xfrm flipH="false" flipV="false" rot="0">
              <a:off x="19444859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1" y="0"/>
                  </a:lnTo>
                  <a:lnTo>
                    <a:pt x="619941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1" id="11"/>
            <p:cNvSpPr txBox="true"/>
            <p:nvPr/>
          </p:nvSpPr>
          <p:spPr>
            <a:xfrm rot="0">
              <a:off x="550124" y="260984"/>
              <a:ext cx="16773206" cy="4722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600"/>
                </a:lnSpc>
              </a:pPr>
              <a:r>
                <a:rPr lang="en-US" sz="2600" b="true">
                  <a:solidFill>
                    <a:srgbClr val="0400CD"/>
                  </a:solidFill>
                  <a:latin typeface="Cy Grotesk Key Bold"/>
                  <a:ea typeface="Cy Grotesk Key Bold"/>
                  <a:cs typeface="Cy Grotesk Key Bold"/>
                  <a:sym typeface="Cy Grotesk Key Bold"/>
                </a:rPr>
                <a:t>ООО «Институт «Информационного моделирования и Архитектуры»</a:t>
              </a: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1028700" y="2925190"/>
            <a:ext cx="13586979" cy="419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00"/>
              </a:lnSpc>
            </a:pPr>
            <a:r>
              <a:rPr lang="en-US" sz="3000" b="true">
                <a:solidFill>
                  <a:srgbClr val="0400CD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ЗАЧЕМ НАМ ЦИФРОВИЗАЦИЯ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855775" y="3906562"/>
            <a:ext cx="12327416" cy="49733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750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СЖАТИЕ СРОКОВ ПРОЕКТИРОВАНИЯ</a:t>
            </a:r>
          </a:p>
          <a:p>
            <a:pPr algn="l">
              <a:lnSpc>
                <a:spcPts val="5750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ЖЕСТКИЕ ТРЕБОВАНИЯ К КАЧЕСТВУ И ПРОЗРАЧНОСТИ ПРОЕКТОВ</a:t>
            </a:r>
          </a:p>
          <a:p>
            <a:pPr algn="l">
              <a:lnSpc>
                <a:spcPts val="5750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ДЕФИЦИТ КВАЛИФИЦИРОВАННЫХ СПЕЦИАЛИСТОВ</a:t>
            </a:r>
          </a:p>
          <a:p>
            <a:pPr algn="l">
              <a:lnSpc>
                <a:spcPts val="5750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НОВЫЕ РЕАЛИИ ОТ ДЕВЕЛОПЕРОВ, СВЯЗАННЫЕ С ЦИФРОВИЗАЦИЕЙ</a:t>
            </a:r>
          </a:p>
          <a:p>
            <a:pPr algn="l">
              <a:lnSpc>
                <a:spcPts val="5750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НЕОБХОДИМОСТЬ СКВОЗНОГО КОНТРОЛЯ ОТ КОНЦЕПЦИИ ДО ВВОДА В ЭКСПЛУАТАЦИЮ ЗДАНИЙ</a:t>
            </a:r>
          </a:p>
          <a:p>
            <a:pPr algn="l">
              <a:lnSpc>
                <a:spcPts val="5750"/>
              </a:lnSpc>
            </a:pPr>
          </a:p>
        </p:txBody>
      </p:sp>
      <p:sp>
        <p:nvSpPr>
          <p:cNvPr name="Freeform 14" id="14"/>
          <p:cNvSpPr/>
          <p:nvPr/>
        </p:nvSpPr>
        <p:spPr>
          <a:xfrm flipH="false" flipV="false" rot="0">
            <a:off x="14391138" y="5143500"/>
            <a:ext cx="1311116" cy="1378309"/>
          </a:xfrm>
          <a:custGeom>
            <a:avLst/>
            <a:gdLst/>
            <a:ahLst/>
            <a:cxnLst/>
            <a:rect r="r" b="b" t="t" l="l"/>
            <a:pathLst>
              <a:path h="1378309" w="1311116">
                <a:moveTo>
                  <a:pt x="0" y="0"/>
                </a:moveTo>
                <a:lnTo>
                  <a:pt x="1311116" y="0"/>
                </a:lnTo>
                <a:lnTo>
                  <a:pt x="1311116" y="1378309"/>
                </a:lnTo>
                <a:lnTo>
                  <a:pt x="0" y="137830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-5400000">
            <a:off x="10236932" y="9168697"/>
            <a:ext cx="464956" cy="464956"/>
          </a:xfrm>
          <a:custGeom>
            <a:avLst/>
            <a:gdLst/>
            <a:ahLst/>
            <a:cxnLst/>
            <a:rect r="r" b="b" t="t" l="l"/>
            <a:pathLst>
              <a:path h="464956" w="464956">
                <a:moveTo>
                  <a:pt x="0" y="0"/>
                </a:moveTo>
                <a:lnTo>
                  <a:pt x="464957" y="0"/>
                </a:lnTo>
                <a:lnTo>
                  <a:pt x="464957" y="464956"/>
                </a:lnTo>
                <a:lnTo>
                  <a:pt x="0" y="46495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028700" y="4192312"/>
            <a:ext cx="486896" cy="488117"/>
          </a:xfrm>
          <a:custGeom>
            <a:avLst/>
            <a:gdLst/>
            <a:ahLst/>
            <a:cxnLst/>
            <a:rect r="r" b="b" t="t" l="l"/>
            <a:pathLst>
              <a:path h="488117" w="486896">
                <a:moveTo>
                  <a:pt x="0" y="0"/>
                </a:moveTo>
                <a:lnTo>
                  <a:pt x="486896" y="0"/>
                </a:lnTo>
                <a:lnTo>
                  <a:pt x="486896" y="488117"/>
                </a:lnTo>
                <a:lnTo>
                  <a:pt x="0" y="48811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028700" y="4916212"/>
            <a:ext cx="486896" cy="488117"/>
          </a:xfrm>
          <a:custGeom>
            <a:avLst/>
            <a:gdLst/>
            <a:ahLst/>
            <a:cxnLst/>
            <a:rect r="r" b="b" t="t" l="l"/>
            <a:pathLst>
              <a:path h="488117" w="486896">
                <a:moveTo>
                  <a:pt x="0" y="0"/>
                </a:moveTo>
                <a:lnTo>
                  <a:pt x="486896" y="0"/>
                </a:lnTo>
                <a:lnTo>
                  <a:pt x="486896" y="488117"/>
                </a:lnTo>
                <a:lnTo>
                  <a:pt x="0" y="48811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028700" y="5642454"/>
            <a:ext cx="486896" cy="488117"/>
          </a:xfrm>
          <a:custGeom>
            <a:avLst/>
            <a:gdLst/>
            <a:ahLst/>
            <a:cxnLst/>
            <a:rect r="r" b="b" t="t" l="l"/>
            <a:pathLst>
              <a:path h="488117" w="486896">
                <a:moveTo>
                  <a:pt x="0" y="0"/>
                </a:moveTo>
                <a:lnTo>
                  <a:pt x="486896" y="0"/>
                </a:lnTo>
                <a:lnTo>
                  <a:pt x="486896" y="488116"/>
                </a:lnTo>
                <a:lnTo>
                  <a:pt x="0" y="48811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038225" y="6311545"/>
            <a:ext cx="486896" cy="488117"/>
          </a:xfrm>
          <a:custGeom>
            <a:avLst/>
            <a:gdLst/>
            <a:ahLst/>
            <a:cxnLst/>
            <a:rect r="r" b="b" t="t" l="l"/>
            <a:pathLst>
              <a:path h="488117" w="486896">
                <a:moveTo>
                  <a:pt x="0" y="0"/>
                </a:moveTo>
                <a:lnTo>
                  <a:pt x="486896" y="0"/>
                </a:lnTo>
                <a:lnTo>
                  <a:pt x="486896" y="488117"/>
                </a:lnTo>
                <a:lnTo>
                  <a:pt x="0" y="48811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038225" y="7037787"/>
            <a:ext cx="486896" cy="488117"/>
          </a:xfrm>
          <a:custGeom>
            <a:avLst/>
            <a:gdLst/>
            <a:ahLst/>
            <a:cxnLst/>
            <a:rect r="r" b="b" t="t" l="l"/>
            <a:pathLst>
              <a:path h="488117" w="486896">
                <a:moveTo>
                  <a:pt x="0" y="0"/>
                </a:moveTo>
                <a:lnTo>
                  <a:pt x="486896" y="0"/>
                </a:lnTo>
                <a:lnTo>
                  <a:pt x="486896" y="488117"/>
                </a:lnTo>
                <a:lnTo>
                  <a:pt x="0" y="48811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5506" r="0" b="-55506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5400000">
            <a:off x="17982226" y="-1772032"/>
            <a:ext cx="3564298" cy="7146462"/>
          </a:xfrm>
          <a:custGeom>
            <a:avLst/>
            <a:gdLst/>
            <a:ahLst/>
            <a:cxnLst/>
            <a:rect r="r" b="b" t="t" l="l"/>
            <a:pathLst>
              <a:path h="7146462" w="3564298">
                <a:moveTo>
                  <a:pt x="0" y="0"/>
                </a:moveTo>
                <a:lnTo>
                  <a:pt x="3564298" y="0"/>
                </a:lnTo>
                <a:lnTo>
                  <a:pt x="3564298" y="7146462"/>
                </a:lnTo>
                <a:lnTo>
                  <a:pt x="0" y="714646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1028700" y="1028700"/>
            <a:ext cx="16230600" cy="736284"/>
            <a:chOff x="0" y="0"/>
            <a:chExt cx="21640800" cy="981712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0"/>
              <a:ext cx="21640800" cy="981712"/>
              <a:chOff x="0" y="0"/>
              <a:chExt cx="5486612" cy="248894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5486612" cy="248894"/>
              </a:xfrm>
              <a:custGeom>
                <a:avLst/>
                <a:gdLst/>
                <a:ahLst/>
                <a:cxnLst/>
                <a:rect r="r" b="b" t="t" l="l"/>
                <a:pathLst>
                  <a:path h="248894" w="5486612">
                    <a:moveTo>
                      <a:pt x="47700" y="0"/>
                    </a:moveTo>
                    <a:lnTo>
                      <a:pt x="5438913" y="0"/>
                    </a:lnTo>
                    <a:cubicBezTo>
                      <a:pt x="5451564" y="0"/>
                      <a:pt x="5463696" y="5025"/>
                      <a:pt x="5472642" y="13971"/>
                    </a:cubicBezTo>
                    <a:cubicBezTo>
                      <a:pt x="5481587" y="22916"/>
                      <a:pt x="5486612" y="35049"/>
                      <a:pt x="5486612" y="47700"/>
                    </a:cubicBezTo>
                    <a:lnTo>
                      <a:pt x="5486612" y="201195"/>
                    </a:lnTo>
                    <a:cubicBezTo>
                      <a:pt x="5486612" y="213846"/>
                      <a:pt x="5481587" y="225978"/>
                      <a:pt x="5472642" y="234923"/>
                    </a:cubicBezTo>
                    <a:cubicBezTo>
                      <a:pt x="5463696" y="243869"/>
                      <a:pt x="5451564" y="248894"/>
                      <a:pt x="5438913" y="248894"/>
                    </a:cubicBezTo>
                    <a:lnTo>
                      <a:pt x="47700" y="248894"/>
                    </a:lnTo>
                    <a:cubicBezTo>
                      <a:pt x="35049" y="248894"/>
                      <a:pt x="22916" y="243869"/>
                      <a:pt x="13971" y="234923"/>
                    </a:cubicBezTo>
                    <a:cubicBezTo>
                      <a:pt x="5025" y="225978"/>
                      <a:pt x="0" y="213846"/>
                      <a:pt x="0" y="201195"/>
                    </a:cubicBezTo>
                    <a:lnTo>
                      <a:pt x="0" y="47700"/>
                    </a:lnTo>
                    <a:cubicBezTo>
                      <a:pt x="0" y="35049"/>
                      <a:pt x="5025" y="22916"/>
                      <a:pt x="13971" y="13971"/>
                    </a:cubicBezTo>
                    <a:cubicBezTo>
                      <a:pt x="22916" y="5025"/>
                      <a:pt x="35049" y="0"/>
                      <a:pt x="477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7" id="7"/>
              <p:cNvSpPr txBox="true"/>
              <p:nvPr/>
            </p:nvSpPr>
            <p:spPr>
              <a:xfrm>
                <a:off x="0" y="-38100"/>
                <a:ext cx="5486612" cy="2869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Freeform 8" id="8"/>
            <p:cNvSpPr/>
            <p:nvPr/>
          </p:nvSpPr>
          <p:spPr>
            <a:xfrm flipH="false" flipV="false" rot="0">
              <a:off x="20684742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9" id="9"/>
            <p:cNvSpPr/>
            <p:nvPr/>
          </p:nvSpPr>
          <p:spPr>
            <a:xfrm flipH="false" flipV="false" rot="0">
              <a:off x="20064800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0" id="10"/>
            <p:cNvSpPr/>
            <p:nvPr/>
          </p:nvSpPr>
          <p:spPr>
            <a:xfrm flipH="false" flipV="false" rot="0">
              <a:off x="19444859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1" y="0"/>
                  </a:lnTo>
                  <a:lnTo>
                    <a:pt x="619941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1" id="11"/>
            <p:cNvSpPr txBox="true"/>
            <p:nvPr/>
          </p:nvSpPr>
          <p:spPr>
            <a:xfrm rot="0">
              <a:off x="550124" y="260984"/>
              <a:ext cx="16773206" cy="4722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600"/>
                </a:lnSpc>
              </a:pPr>
              <a:r>
                <a:rPr lang="en-US" sz="2600" b="true">
                  <a:solidFill>
                    <a:srgbClr val="0400CD"/>
                  </a:solidFill>
                  <a:latin typeface="Cy Grotesk Key Bold"/>
                  <a:ea typeface="Cy Grotesk Key Bold"/>
                  <a:cs typeface="Cy Grotesk Key Bold"/>
                  <a:sym typeface="Cy Grotesk Key Bold"/>
                </a:rPr>
                <a:t>ООО «Институт «Информационного моделирования и Архитектуры»</a:t>
              </a: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0">
            <a:off x="7631753" y="3415519"/>
            <a:ext cx="3398986" cy="4608062"/>
          </a:xfrm>
          <a:custGeom>
            <a:avLst/>
            <a:gdLst/>
            <a:ahLst/>
            <a:cxnLst/>
            <a:rect r="r" b="b" t="t" l="l"/>
            <a:pathLst>
              <a:path h="4608062" w="3398986">
                <a:moveTo>
                  <a:pt x="0" y="0"/>
                </a:moveTo>
                <a:lnTo>
                  <a:pt x="3398986" y="0"/>
                </a:lnTo>
                <a:lnTo>
                  <a:pt x="3398986" y="4608062"/>
                </a:lnTo>
                <a:lnTo>
                  <a:pt x="0" y="460806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-48735" b="-2705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028700" y="3415519"/>
            <a:ext cx="6603053" cy="4608062"/>
          </a:xfrm>
          <a:custGeom>
            <a:avLst/>
            <a:gdLst/>
            <a:ahLst/>
            <a:cxnLst/>
            <a:rect r="r" b="b" t="t" l="l"/>
            <a:pathLst>
              <a:path h="4608062" w="6603053">
                <a:moveTo>
                  <a:pt x="0" y="0"/>
                </a:moveTo>
                <a:lnTo>
                  <a:pt x="6603053" y="0"/>
                </a:lnTo>
                <a:lnTo>
                  <a:pt x="6603053" y="4608062"/>
                </a:lnTo>
                <a:lnTo>
                  <a:pt x="0" y="460806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15588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7085099" y="5701665"/>
            <a:ext cx="4383863" cy="4312625"/>
          </a:xfrm>
          <a:custGeom>
            <a:avLst/>
            <a:gdLst/>
            <a:ahLst/>
            <a:cxnLst/>
            <a:rect r="r" b="b" t="t" l="l"/>
            <a:pathLst>
              <a:path h="4312625" w="4383863">
                <a:moveTo>
                  <a:pt x="0" y="0"/>
                </a:moveTo>
                <a:lnTo>
                  <a:pt x="4383864" y="0"/>
                </a:lnTo>
                <a:lnTo>
                  <a:pt x="4383864" y="4312625"/>
                </a:lnTo>
                <a:lnTo>
                  <a:pt x="0" y="431262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1468963" y="5701665"/>
            <a:ext cx="5790337" cy="4320497"/>
          </a:xfrm>
          <a:custGeom>
            <a:avLst/>
            <a:gdLst/>
            <a:ahLst/>
            <a:cxnLst/>
            <a:rect r="r" b="b" t="t" l="l"/>
            <a:pathLst>
              <a:path h="4320497" w="5790337">
                <a:moveTo>
                  <a:pt x="0" y="0"/>
                </a:moveTo>
                <a:lnTo>
                  <a:pt x="5790337" y="0"/>
                </a:lnTo>
                <a:lnTo>
                  <a:pt x="5790337" y="4320497"/>
                </a:lnTo>
                <a:lnTo>
                  <a:pt x="0" y="432049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32891" t="0" r="0" b="-182"/>
            </a:stretch>
          </a:blipFill>
        </p:spPr>
      </p:sp>
      <p:sp>
        <p:nvSpPr>
          <p:cNvPr name="TextBox 16" id="16"/>
          <p:cNvSpPr txBox="true"/>
          <p:nvPr/>
        </p:nvSpPr>
        <p:spPr>
          <a:xfrm rot="0">
            <a:off x="1028700" y="2073129"/>
            <a:ext cx="14655075" cy="419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00"/>
              </a:lnSpc>
            </a:pPr>
            <a:r>
              <a:rPr lang="en-US" sz="3000" b="true">
                <a:solidFill>
                  <a:srgbClr val="0400CD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НОВЫЕ ЦИФРОВЫЕ МЕТОДЫ ПРОЕКТИРОВАНИЯ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028700" y="2806554"/>
            <a:ext cx="11174763" cy="3422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600"/>
              </a:lnSpc>
            </a:pPr>
            <a:r>
              <a:rPr lang="en-US" sz="2600" b="true">
                <a:solidFill>
                  <a:srgbClr val="000000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ИНФОРМАЦИОННОЕ МОДЕЛИРОВАНИЕ (ТИМ)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028700" y="8242656"/>
            <a:ext cx="5790935" cy="11893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АВТОМАТИЧЕСКАЯ ПРОВЕРКА КОЛЛИЗИЙ И СОБЛЮДЕНИЯ НОРМ</a:t>
            </a:r>
          </a:p>
          <a:p>
            <a:pPr algn="l">
              <a:lnSpc>
                <a:spcPts val="3220"/>
              </a:lnSpc>
            </a:pPr>
          </a:p>
        </p:txBody>
      </p:sp>
      <p:sp>
        <p:nvSpPr>
          <p:cNvPr name="TextBox 19" id="19"/>
          <p:cNvSpPr txBox="true"/>
          <p:nvPr/>
        </p:nvSpPr>
        <p:spPr>
          <a:xfrm rot="0">
            <a:off x="11030739" y="4725035"/>
            <a:ext cx="6220890" cy="7893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СОЗДАНИЕ ПОЛНОЦЕННЫХ ЦИФРОВЫХ ДВОЙНИКОВ ЗДАНИЙ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5506" r="0" b="-55506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5400000">
            <a:off x="17982226" y="-1772032"/>
            <a:ext cx="3564298" cy="7146462"/>
          </a:xfrm>
          <a:custGeom>
            <a:avLst/>
            <a:gdLst/>
            <a:ahLst/>
            <a:cxnLst/>
            <a:rect r="r" b="b" t="t" l="l"/>
            <a:pathLst>
              <a:path h="7146462" w="3564298">
                <a:moveTo>
                  <a:pt x="0" y="0"/>
                </a:moveTo>
                <a:lnTo>
                  <a:pt x="3564298" y="0"/>
                </a:lnTo>
                <a:lnTo>
                  <a:pt x="3564298" y="7146462"/>
                </a:lnTo>
                <a:lnTo>
                  <a:pt x="0" y="714646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1028700" y="1028700"/>
            <a:ext cx="16230600" cy="736284"/>
            <a:chOff x="0" y="0"/>
            <a:chExt cx="21640800" cy="981712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0"/>
              <a:ext cx="21640800" cy="981712"/>
              <a:chOff x="0" y="0"/>
              <a:chExt cx="5486612" cy="248894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5486612" cy="248894"/>
              </a:xfrm>
              <a:custGeom>
                <a:avLst/>
                <a:gdLst/>
                <a:ahLst/>
                <a:cxnLst/>
                <a:rect r="r" b="b" t="t" l="l"/>
                <a:pathLst>
                  <a:path h="248894" w="5486612">
                    <a:moveTo>
                      <a:pt x="47700" y="0"/>
                    </a:moveTo>
                    <a:lnTo>
                      <a:pt x="5438913" y="0"/>
                    </a:lnTo>
                    <a:cubicBezTo>
                      <a:pt x="5451564" y="0"/>
                      <a:pt x="5463696" y="5025"/>
                      <a:pt x="5472642" y="13971"/>
                    </a:cubicBezTo>
                    <a:cubicBezTo>
                      <a:pt x="5481587" y="22916"/>
                      <a:pt x="5486612" y="35049"/>
                      <a:pt x="5486612" y="47700"/>
                    </a:cubicBezTo>
                    <a:lnTo>
                      <a:pt x="5486612" y="201195"/>
                    </a:lnTo>
                    <a:cubicBezTo>
                      <a:pt x="5486612" y="213846"/>
                      <a:pt x="5481587" y="225978"/>
                      <a:pt x="5472642" y="234923"/>
                    </a:cubicBezTo>
                    <a:cubicBezTo>
                      <a:pt x="5463696" y="243869"/>
                      <a:pt x="5451564" y="248894"/>
                      <a:pt x="5438913" y="248894"/>
                    </a:cubicBezTo>
                    <a:lnTo>
                      <a:pt x="47700" y="248894"/>
                    </a:lnTo>
                    <a:cubicBezTo>
                      <a:pt x="35049" y="248894"/>
                      <a:pt x="22916" y="243869"/>
                      <a:pt x="13971" y="234923"/>
                    </a:cubicBezTo>
                    <a:cubicBezTo>
                      <a:pt x="5025" y="225978"/>
                      <a:pt x="0" y="213846"/>
                      <a:pt x="0" y="201195"/>
                    </a:cubicBezTo>
                    <a:lnTo>
                      <a:pt x="0" y="47700"/>
                    </a:lnTo>
                    <a:cubicBezTo>
                      <a:pt x="0" y="35049"/>
                      <a:pt x="5025" y="22916"/>
                      <a:pt x="13971" y="13971"/>
                    </a:cubicBezTo>
                    <a:cubicBezTo>
                      <a:pt x="22916" y="5025"/>
                      <a:pt x="35049" y="0"/>
                      <a:pt x="477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7" id="7"/>
              <p:cNvSpPr txBox="true"/>
              <p:nvPr/>
            </p:nvSpPr>
            <p:spPr>
              <a:xfrm>
                <a:off x="0" y="-38100"/>
                <a:ext cx="5486612" cy="2869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Freeform 8" id="8"/>
            <p:cNvSpPr/>
            <p:nvPr/>
          </p:nvSpPr>
          <p:spPr>
            <a:xfrm flipH="false" flipV="false" rot="0">
              <a:off x="20684742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9" id="9"/>
            <p:cNvSpPr/>
            <p:nvPr/>
          </p:nvSpPr>
          <p:spPr>
            <a:xfrm flipH="false" flipV="false" rot="0">
              <a:off x="20064800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0" id="10"/>
            <p:cNvSpPr/>
            <p:nvPr/>
          </p:nvSpPr>
          <p:spPr>
            <a:xfrm flipH="false" flipV="false" rot="0">
              <a:off x="19444859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1" y="0"/>
                  </a:lnTo>
                  <a:lnTo>
                    <a:pt x="619941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1" id="11"/>
            <p:cNvSpPr txBox="true"/>
            <p:nvPr/>
          </p:nvSpPr>
          <p:spPr>
            <a:xfrm rot="0">
              <a:off x="550124" y="260984"/>
              <a:ext cx="16773206" cy="4722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600"/>
                </a:lnSpc>
              </a:pPr>
              <a:r>
                <a:rPr lang="en-US" sz="2600" b="true">
                  <a:solidFill>
                    <a:srgbClr val="0400CD"/>
                  </a:solidFill>
                  <a:latin typeface="Cy Grotesk Key Bold"/>
                  <a:ea typeface="Cy Grotesk Key Bold"/>
                  <a:cs typeface="Cy Grotesk Key Bold"/>
                  <a:sym typeface="Cy Grotesk Key Bold"/>
                </a:rPr>
                <a:t>ООО «Институт «Информационного моделирования и Архитектуры»</a:t>
              </a: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0">
            <a:off x="1028700" y="2615144"/>
            <a:ext cx="8251096" cy="4735868"/>
          </a:xfrm>
          <a:custGeom>
            <a:avLst/>
            <a:gdLst/>
            <a:ahLst/>
            <a:cxnLst/>
            <a:rect r="r" b="b" t="t" l="l"/>
            <a:pathLst>
              <a:path h="4735868" w="8251096">
                <a:moveTo>
                  <a:pt x="0" y="0"/>
                </a:moveTo>
                <a:lnTo>
                  <a:pt x="8251096" y="0"/>
                </a:lnTo>
                <a:lnTo>
                  <a:pt x="8251096" y="4735867"/>
                </a:lnTo>
                <a:lnTo>
                  <a:pt x="0" y="473586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-4567" b="-23428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9313962" y="2634593"/>
            <a:ext cx="3945703" cy="1997512"/>
          </a:xfrm>
          <a:custGeom>
            <a:avLst/>
            <a:gdLst/>
            <a:ahLst/>
            <a:cxnLst/>
            <a:rect r="r" b="b" t="t" l="l"/>
            <a:pathLst>
              <a:path h="1997512" w="3945703">
                <a:moveTo>
                  <a:pt x="0" y="0"/>
                </a:moveTo>
                <a:lnTo>
                  <a:pt x="3945704" y="0"/>
                </a:lnTo>
                <a:lnTo>
                  <a:pt x="3945704" y="1997513"/>
                </a:lnTo>
                <a:lnTo>
                  <a:pt x="0" y="199751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6986741" y="5755964"/>
            <a:ext cx="11301259" cy="3757669"/>
          </a:xfrm>
          <a:custGeom>
            <a:avLst/>
            <a:gdLst/>
            <a:ahLst/>
            <a:cxnLst/>
            <a:rect r="r" b="b" t="t" l="l"/>
            <a:pathLst>
              <a:path h="3757669" w="11301259">
                <a:moveTo>
                  <a:pt x="0" y="0"/>
                </a:moveTo>
                <a:lnTo>
                  <a:pt x="11301259" y="0"/>
                </a:lnTo>
                <a:lnTo>
                  <a:pt x="11301259" y="3757669"/>
                </a:lnTo>
                <a:lnTo>
                  <a:pt x="0" y="375766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1028700" y="2042744"/>
            <a:ext cx="11174763" cy="3422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600"/>
              </a:lnSpc>
            </a:pPr>
            <a:r>
              <a:rPr lang="en-US" sz="2600" b="true">
                <a:solidFill>
                  <a:srgbClr val="000000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ИНФОРМАЦИОННОЕ МОДЕЛИРОВАНИЕ (ТИМ)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28700" y="7446261"/>
            <a:ext cx="6220890" cy="11893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ИНТЕГРАЦИЯ ИНЖЕНЕРНЫХ, АРХИТЕКТУРНЫХ И ТЕХНОЛОГИЧЕСКИХ РЕШЕНИЙ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0496986" y="4738059"/>
            <a:ext cx="6220890" cy="7893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ФОРМИРОВАНИЕ СМЕТ, ГРАФИКОВ И СПЕЦИФИКАЦИЙ ИЗ МОДЕЛЕЙ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5506" r="0" b="-55506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5314602" y="7291778"/>
            <a:ext cx="4226977" cy="4443603"/>
          </a:xfrm>
          <a:custGeom>
            <a:avLst/>
            <a:gdLst/>
            <a:ahLst/>
            <a:cxnLst/>
            <a:rect r="r" b="b" t="t" l="l"/>
            <a:pathLst>
              <a:path h="4443603" w="4226977">
                <a:moveTo>
                  <a:pt x="0" y="0"/>
                </a:moveTo>
                <a:lnTo>
                  <a:pt x="4226977" y="0"/>
                </a:lnTo>
                <a:lnTo>
                  <a:pt x="4226977" y="4443602"/>
                </a:lnTo>
                <a:lnTo>
                  <a:pt x="0" y="444360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5400000">
            <a:off x="9775624" y="-601302"/>
            <a:ext cx="1256947" cy="2520195"/>
          </a:xfrm>
          <a:custGeom>
            <a:avLst/>
            <a:gdLst/>
            <a:ahLst/>
            <a:cxnLst/>
            <a:rect r="r" b="b" t="t" l="l"/>
            <a:pathLst>
              <a:path h="2520195" w="1256947">
                <a:moveTo>
                  <a:pt x="0" y="0"/>
                </a:moveTo>
                <a:lnTo>
                  <a:pt x="1256947" y="0"/>
                </a:lnTo>
                <a:lnTo>
                  <a:pt x="1256947" y="2520195"/>
                </a:lnTo>
                <a:lnTo>
                  <a:pt x="0" y="252019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1028700" y="1028700"/>
            <a:ext cx="16230600" cy="736284"/>
            <a:chOff x="0" y="0"/>
            <a:chExt cx="21640800" cy="981712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0" y="0"/>
              <a:ext cx="21640800" cy="981712"/>
              <a:chOff x="0" y="0"/>
              <a:chExt cx="5486612" cy="248894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5486612" cy="248894"/>
              </a:xfrm>
              <a:custGeom>
                <a:avLst/>
                <a:gdLst/>
                <a:ahLst/>
                <a:cxnLst/>
                <a:rect r="r" b="b" t="t" l="l"/>
                <a:pathLst>
                  <a:path h="248894" w="5486612">
                    <a:moveTo>
                      <a:pt x="47700" y="0"/>
                    </a:moveTo>
                    <a:lnTo>
                      <a:pt x="5438913" y="0"/>
                    </a:lnTo>
                    <a:cubicBezTo>
                      <a:pt x="5451564" y="0"/>
                      <a:pt x="5463696" y="5025"/>
                      <a:pt x="5472642" y="13971"/>
                    </a:cubicBezTo>
                    <a:cubicBezTo>
                      <a:pt x="5481587" y="22916"/>
                      <a:pt x="5486612" y="35049"/>
                      <a:pt x="5486612" y="47700"/>
                    </a:cubicBezTo>
                    <a:lnTo>
                      <a:pt x="5486612" y="201195"/>
                    </a:lnTo>
                    <a:cubicBezTo>
                      <a:pt x="5486612" y="213846"/>
                      <a:pt x="5481587" y="225978"/>
                      <a:pt x="5472642" y="234923"/>
                    </a:cubicBezTo>
                    <a:cubicBezTo>
                      <a:pt x="5463696" y="243869"/>
                      <a:pt x="5451564" y="248894"/>
                      <a:pt x="5438913" y="248894"/>
                    </a:cubicBezTo>
                    <a:lnTo>
                      <a:pt x="47700" y="248894"/>
                    </a:lnTo>
                    <a:cubicBezTo>
                      <a:pt x="35049" y="248894"/>
                      <a:pt x="22916" y="243869"/>
                      <a:pt x="13971" y="234923"/>
                    </a:cubicBezTo>
                    <a:cubicBezTo>
                      <a:pt x="5025" y="225978"/>
                      <a:pt x="0" y="213846"/>
                      <a:pt x="0" y="201195"/>
                    </a:cubicBezTo>
                    <a:lnTo>
                      <a:pt x="0" y="47700"/>
                    </a:lnTo>
                    <a:cubicBezTo>
                      <a:pt x="0" y="35049"/>
                      <a:pt x="5025" y="22916"/>
                      <a:pt x="13971" y="13971"/>
                    </a:cubicBezTo>
                    <a:cubicBezTo>
                      <a:pt x="22916" y="5025"/>
                      <a:pt x="35049" y="0"/>
                      <a:pt x="477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-38100"/>
                <a:ext cx="5486612" cy="2869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Freeform 9" id="9"/>
            <p:cNvSpPr/>
            <p:nvPr/>
          </p:nvSpPr>
          <p:spPr>
            <a:xfrm flipH="false" flipV="false" rot="0">
              <a:off x="20684742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0" id="10"/>
            <p:cNvSpPr/>
            <p:nvPr/>
          </p:nvSpPr>
          <p:spPr>
            <a:xfrm flipH="false" flipV="false" rot="0">
              <a:off x="20064800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19444859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1" y="0"/>
                  </a:lnTo>
                  <a:lnTo>
                    <a:pt x="619941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2" id="12"/>
            <p:cNvSpPr txBox="true"/>
            <p:nvPr/>
          </p:nvSpPr>
          <p:spPr>
            <a:xfrm rot="0">
              <a:off x="550124" y="260984"/>
              <a:ext cx="16773206" cy="4722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600"/>
                </a:lnSpc>
              </a:pPr>
              <a:r>
                <a:rPr lang="en-US" sz="2600" b="true">
                  <a:solidFill>
                    <a:srgbClr val="0400CD"/>
                  </a:solidFill>
                  <a:latin typeface="Cy Grotesk Key Bold"/>
                  <a:ea typeface="Cy Grotesk Key Bold"/>
                  <a:cs typeface="Cy Grotesk Key Bold"/>
                  <a:sym typeface="Cy Grotesk Key Bold"/>
                </a:rPr>
                <a:t>ООО «Институт «Информационного моделирования и Архитектуры»</a:t>
              </a: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0">
            <a:off x="1028700" y="2758024"/>
            <a:ext cx="4767719" cy="6356958"/>
          </a:xfrm>
          <a:custGeom>
            <a:avLst/>
            <a:gdLst/>
            <a:ahLst/>
            <a:cxnLst/>
            <a:rect r="r" b="b" t="t" l="l"/>
            <a:pathLst>
              <a:path h="6356958" w="4767719">
                <a:moveTo>
                  <a:pt x="0" y="0"/>
                </a:moveTo>
                <a:lnTo>
                  <a:pt x="4767719" y="0"/>
                </a:lnTo>
                <a:lnTo>
                  <a:pt x="4767719" y="6356958"/>
                </a:lnTo>
                <a:lnTo>
                  <a:pt x="0" y="635695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1216655" y="2104563"/>
            <a:ext cx="6703301" cy="4290113"/>
          </a:xfrm>
          <a:custGeom>
            <a:avLst/>
            <a:gdLst/>
            <a:ahLst/>
            <a:cxnLst/>
            <a:rect r="r" b="b" t="t" l="l"/>
            <a:pathLst>
              <a:path h="4290113" w="6703301">
                <a:moveTo>
                  <a:pt x="0" y="0"/>
                </a:moveTo>
                <a:lnTo>
                  <a:pt x="6703301" y="0"/>
                </a:lnTo>
                <a:lnTo>
                  <a:pt x="6703301" y="4290112"/>
                </a:lnTo>
                <a:lnTo>
                  <a:pt x="0" y="4290112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5934591" y="5816192"/>
            <a:ext cx="8085022" cy="4350497"/>
          </a:xfrm>
          <a:custGeom>
            <a:avLst/>
            <a:gdLst/>
            <a:ahLst/>
            <a:cxnLst/>
            <a:rect r="r" b="b" t="t" l="l"/>
            <a:pathLst>
              <a:path h="4350497" w="8085022">
                <a:moveTo>
                  <a:pt x="0" y="0"/>
                </a:moveTo>
                <a:lnTo>
                  <a:pt x="8085021" y="0"/>
                </a:lnTo>
                <a:lnTo>
                  <a:pt x="8085021" y="4350498"/>
                </a:lnTo>
                <a:lnTo>
                  <a:pt x="0" y="435049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-2212" r="0" b="0"/>
            </a:stretch>
          </a:blipFill>
        </p:spPr>
      </p:sp>
      <p:sp>
        <p:nvSpPr>
          <p:cNvPr name="TextBox 16" id="16"/>
          <p:cNvSpPr txBox="true"/>
          <p:nvPr/>
        </p:nvSpPr>
        <p:spPr>
          <a:xfrm rot="0">
            <a:off x="1028700" y="2142663"/>
            <a:ext cx="7339234" cy="419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00"/>
              </a:lnSpc>
            </a:pPr>
            <a:r>
              <a:rPr lang="en-US" sz="3000" b="true">
                <a:solidFill>
                  <a:srgbClr val="0400CD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3D-СКАНИРОВАНИЕ 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6046060" y="2919576"/>
            <a:ext cx="4952801" cy="25537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7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НА ОБЪЕКТЕ “НОРИЛЬСКОГО НИКЕЛЯ” СОЗДАНО </a:t>
            </a:r>
          </a:p>
          <a:p>
            <a:pPr algn="ctr">
              <a:lnSpc>
                <a:spcPts val="3427"/>
              </a:lnSpc>
            </a:pPr>
            <a:r>
              <a:rPr lang="en-US" b="true" sz="2300">
                <a:solidFill>
                  <a:srgbClr val="000000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ОБЛАКО ТОЧЕК</a:t>
            </a: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 </a:t>
            </a:r>
          </a:p>
          <a:p>
            <a:pPr algn="ctr">
              <a:lnSpc>
                <a:spcPts val="3427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ДЛЯ АВТОРСКОГО НАДЗОРА ЛАЗЕРНЫМ СКАНЕРОМ FARO LASER SCANNER FOCUS M70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5506" r="0" b="-55506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1590394" y="8680503"/>
            <a:ext cx="4396415" cy="2214694"/>
          </a:xfrm>
          <a:custGeom>
            <a:avLst/>
            <a:gdLst/>
            <a:ahLst/>
            <a:cxnLst/>
            <a:rect r="r" b="b" t="t" l="l"/>
            <a:pathLst>
              <a:path h="2214694" w="4396415">
                <a:moveTo>
                  <a:pt x="0" y="0"/>
                </a:moveTo>
                <a:lnTo>
                  <a:pt x="4396415" y="0"/>
                </a:lnTo>
                <a:lnTo>
                  <a:pt x="4396415" y="2214694"/>
                </a:lnTo>
                <a:lnTo>
                  <a:pt x="0" y="221469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485594" y="9027218"/>
            <a:ext cx="2802406" cy="2802406"/>
          </a:xfrm>
          <a:custGeom>
            <a:avLst/>
            <a:gdLst/>
            <a:ahLst/>
            <a:cxnLst/>
            <a:rect r="r" b="b" t="t" l="l"/>
            <a:pathLst>
              <a:path h="2802406" w="2802406">
                <a:moveTo>
                  <a:pt x="0" y="0"/>
                </a:moveTo>
                <a:lnTo>
                  <a:pt x="2802406" y="0"/>
                </a:lnTo>
                <a:lnTo>
                  <a:pt x="2802406" y="2802406"/>
                </a:lnTo>
                <a:lnTo>
                  <a:pt x="0" y="280240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1028700" y="1028700"/>
            <a:ext cx="16230600" cy="736284"/>
            <a:chOff x="0" y="0"/>
            <a:chExt cx="21640800" cy="981712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0" y="0"/>
              <a:ext cx="21640800" cy="981712"/>
              <a:chOff x="0" y="0"/>
              <a:chExt cx="5486612" cy="248894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5486612" cy="248894"/>
              </a:xfrm>
              <a:custGeom>
                <a:avLst/>
                <a:gdLst/>
                <a:ahLst/>
                <a:cxnLst/>
                <a:rect r="r" b="b" t="t" l="l"/>
                <a:pathLst>
                  <a:path h="248894" w="5486612">
                    <a:moveTo>
                      <a:pt x="47700" y="0"/>
                    </a:moveTo>
                    <a:lnTo>
                      <a:pt x="5438913" y="0"/>
                    </a:lnTo>
                    <a:cubicBezTo>
                      <a:pt x="5451564" y="0"/>
                      <a:pt x="5463696" y="5025"/>
                      <a:pt x="5472642" y="13971"/>
                    </a:cubicBezTo>
                    <a:cubicBezTo>
                      <a:pt x="5481587" y="22916"/>
                      <a:pt x="5486612" y="35049"/>
                      <a:pt x="5486612" y="47700"/>
                    </a:cubicBezTo>
                    <a:lnTo>
                      <a:pt x="5486612" y="201195"/>
                    </a:lnTo>
                    <a:cubicBezTo>
                      <a:pt x="5486612" y="213846"/>
                      <a:pt x="5481587" y="225978"/>
                      <a:pt x="5472642" y="234923"/>
                    </a:cubicBezTo>
                    <a:cubicBezTo>
                      <a:pt x="5463696" y="243869"/>
                      <a:pt x="5451564" y="248894"/>
                      <a:pt x="5438913" y="248894"/>
                    </a:cubicBezTo>
                    <a:lnTo>
                      <a:pt x="47700" y="248894"/>
                    </a:lnTo>
                    <a:cubicBezTo>
                      <a:pt x="35049" y="248894"/>
                      <a:pt x="22916" y="243869"/>
                      <a:pt x="13971" y="234923"/>
                    </a:cubicBezTo>
                    <a:cubicBezTo>
                      <a:pt x="5025" y="225978"/>
                      <a:pt x="0" y="213846"/>
                      <a:pt x="0" y="201195"/>
                    </a:cubicBezTo>
                    <a:lnTo>
                      <a:pt x="0" y="47700"/>
                    </a:lnTo>
                    <a:cubicBezTo>
                      <a:pt x="0" y="35049"/>
                      <a:pt x="5025" y="22916"/>
                      <a:pt x="13971" y="13971"/>
                    </a:cubicBezTo>
                    <a:cubicBezTo>
                      <a:pt x="22916" y="5025"/>
                      <a:pt x="35049" y="0"/>
                      <a:pt x="477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-38100"/>
                <a:ext cx="5486612" cy="2869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Freeform 9" id="9"/>
            <p:cNvSpPr/>
            <p:nvPr/>
          </p:nvSpPr>
          <p:spPr>
            <a:xfrm flipH="false" flipV="false" rot="0">
              <a:off x="20684742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0" id="10"/>
            <p:cNvSpPr/>
            <p:nvPr/>
          </p:nvSpPr>
          <p:spPr>
            <a:xfrm flipH="false" flipV="false" rot="0">
              <a:off x="20064800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19444859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1" y="0"/>
                  </a:lnTo>
                  <a:lnTo>
                    <a:pt x="619941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2" id="12"/>
            <p:cNvSpPr txBox="true"/>
            <p:nvPr/>
          </p:nvSpPr>
          <p:spPr>
            <a:xfrm rot="0">
              <a:off x="550124" y="260984"/>
              <a:ext cx="16773206" cy="4722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600"/>
                </a:lnSpc>
              </a:pPr>
              <a:r>
                <a:rPr lang="en-US" sz="2600" b="true">
                  <a:solidFill>
                    <a:srgbClr val="0400CD"/>
                  </a:solidFill>
                  <a:latin typeface="Cy Grotesk Key Bold"/>
                  <a:ea typeface="Cy Grotesk Key Bold"/>
                  <a:cs typeface="Cy Grotesk Key Bold"/>
                  <a:sym typeface="Cy Grotesk Key Bold"/>
                </a:rPr>
                <a:t>ООО «Институт «Информационного моделирования и Архитектуры»</a:t>
              </a: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1028700" y="5715923"/>
            <a:ext cx="6351705" cy="4050864"/>
            <a:chOff x="0" y="0"/>
            <a:chExt cx="8468940" cy="5401152"/>
          </a:xfrm>
        </p:grpSpPr>
        <p:pic>
          <p:nvPicPr>
            <p:cNvPr name="Picture 14" id="14"/>
            <p:cNvPicPr>
              <a:picLocks noChangeAspect="true"/>
            </p:cNvPicPr>
            <p:nvPr/>
          </p:nvPicPr>
          <p:blipFill>
            <a:blip r:embed="rId9"/>
            <a:srcRect l="4862" t="0" r="6938" b="0"/>
            <a:stretch>
              <a:fillRect/>
            </a:stretch>
          </p:blipFill>
          <p:spPr>
            <a:xfrm flipH="false" flipV="false">
              <a:off x="0" y="0"/>
              <a:ext cx="8468940" cy="5401152"/>
            </a:xfrm>
            <a:prstGeom prst="rect">
              <a:avLst/>
            </a:prstGeom>
          </p:spPr>
        </p:pic>
      </p:grpSp>
      <p:sp>
        <p:nvSpPr>
          <p:cNvPr name="TextBox 15" id="15"/>
          <p:cNvSpPr txBox="true"/>
          <p:nvPr/>
        </p:nvSpPr>
        <p:spPr>
          <a:xfrm rot="0">
            <a:off x="1028700" y="2256966"/>
            <a:ext cx="12703410" cy="419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00"/>
              </a:lnSpc>
            </a:pPr>
            <a:r>
              <a:rPr lang="en-US" sz="3000" b="true">
                <a:solidFill>
                  <a:srgbClr val="0400CD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ИСКУССТВЕННЫЙ ИНТЕЛЛЕКТ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28700" y="3002666"/>
            <a:ext cx="10511174" cy="14273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25"/>
              </a:lnSpc>
            </a:pPr>
            <a:r>
              <a:rPr lang="en-US" sz="2303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ИСПОЛЬЗОВАНИЕ </a:t>
            </a:r>
            <a:r>
              <a:rPr lang="en-US" sz="2303" b="true">
                <a:solidFill>
                  <a:srgbClr val="000000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CHATGPT</a:t>
            </a:r>
          </a:p>
          <a:p>
            <a:pPr algn="l">
              <a:lnSpc>
                <a:spcPts val="1658"/>
              </a:lnSpc>
            </a:pPr>
          </a:p>
          <a:p>
            <a:pPr algn="l">
              <a:lnSpc>
                <a:spcPts val="3225"/>
              </a:lnSpc>
            </a:pPr>
            <a:r>
              <a:rPr lang="en-US" sz="2303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ИСПОЛЬЗОВАНИЕ </a:t>
            </a:r>
            <a:r>
              <a:rPr lang="en-US" sz="2303" b="true">
                <a:solidFill>
                  <a:srgbClr val="000000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ГЕНЕРАТИВНЫХ ИИ</a:t>
            </a:r>
            <a:r>
              <a:rPr lang="en-US" sz="2303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 В ПРОЕКТНЫХ РАСЧЕТАХ И РЕНДЕРАХ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5867816" y="4430048"/>
            <a:ext cx="6552368" cy="4403632"/>
            <a:chOff x="0" y="0"/>
            <a:chExt cx="8736490" cy="5871510"/>
          </a:xfrm>
        </p:grpSpPr>
        <p:pic>
          <p:nvPicPr>
            <p:cNvPr name="Picture 18" id="18"/>
            <p:cNvPicPr>
              <a:picLocks noChangeAspect="true"/>
            </p:cNvPicPr>
            <p:nvPr/>
          </p:nvPicPr>
          <p:blipFill>
            <a:blip r:embed="rId10"/>
            <a:srcRect l="26672" t="0" r="9763" b="24054"/>
            <a:stretch>
              <a:fillRect/>
            </a:stretch>
          </p:blipFill>
          <p:spPr>
            <a:xfrm flipH="false" flipV="false">
              <a:off x="0" y="0"/>
              <a:ext cx="8736490" cy="5871510"/>
            </a:xfrm>
            <a:prstGeom prst="rect">
              <a:avLst/>
            </a:prstGeom>
          </p:spPr>
        </p:pic>
      </p:grpSp>
      <p:sp>
        <p:nvSpPr>
          <p:cNvPr name="Freeform 19" id="19"/>
          <p:cNvSpPr/>
          <p:nvPr/>
        </p:nvSpPr>
        <p:spPr>
          <a:xfrm flipH="false" flipV="false" rot="0">
            <a:off x="11876890" y="3287258"/>
            <a:ext cx="6411110" cy="4030462"/>
          </a:xfrm>
          <a:custGeom>
            <a:avLst/>
            <a:gdLst/>
            <a:ahLst/>
            <a:cxnLst/>
            <a:rect r="r" b="b" t="t" l="l"/>
            <a:pathLst>
              <a:path h="4030462" w="6411110">
                <a:moveTo>
                  <a:pt x="0" y="0"/>
                </a:moveTo>
                <a:lnTo>
                  <a:pt x="6411110" y="0"/>
                </a:lnTo>
                <a:lnTo>
                  <a:pt x="6411110" y="4030462"/>
                </a:lnTo>
                <a:lnTo>
                  <a:pt x="0" y="4030462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272" t="-45691" r="-2807" b="-18275"/>
            </a:stretch>
          </a:blipFill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5506" r="0" b="-55506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6367286" y="4430048"/>
            <a:ext cx="6552368" cy="4403632"/>
            <a:chOff x="0" y="0"/>
            <a:chExt cx="8736490" cy="5871510"/>
          </a:xfrm>
        </p:grpSpPr>
        <p:pic>
          <p:nvPicPr>
            <p:cNvPr name="Picture 4" id="4"/>
            <p:cNvPicPr>
              <a:picLocks noChangeAspect="true"/>
            </p:cNvPicPr>
            <p:nvPr/>
          </p:nvPicPr>
          <p:blipFill>
            <a:blip r:embed="rId3"/>
            <a:srcRect l="9342" t="2560" r="9103" b="0"/>
            <a:stretch>
              <a:fillRect/>
            </a:stretch>
          </p:blipFill>
          <p:spPr>
            <a:xfrm flipH="false" flipV="false">
              <a:off x="0" y="0"/>
              <a:ext cx="8736490" cy="5871510"/>
            </a:xfrm>
            <a:prstGeom prst="rect">
              <a:avLst/>
            </a:prstGeom>
          </p:spPr>
        </p:pic>
      </p:grpSp>
      <p:sp>
        <p:nvSpPr>
          <p:cNvPr name="Freeform 5" id="5"/>
          <p:cNvSpPr/>
          <p:nvPr/>
        </p:nvSpPr>
        <p:spPr>
          <a:xfrm flipH="false" flipV="false" rot="0">
            <a:off x="-1590394" y="8680503"/>
            <a:ext cx="4396415" cy="2214694"/>
          </a:xfrm>
          <a:custGeom>
            <a:avLst/>
            <a:gdLst/>
            <a:ahLst/>
            <a:cxnLst/>
            <a:rect r="r" b="b" t="t" l="l"/>
            <a:pathLst>
              <a:path h="2214694" w="4396415">
                <a:moveTo>
                  <a:pt x="0" y="0"/>
                </a:moveTo>
                <a:lnTo>
                  <a:pt x="4396415" y="0"/>
                </a:lnTo>
                <a:lnTo>
                  <a:pt x="4396415" y="2214694"/>
                </a:lnTo>
                <a:lnTo>
                  <a:pt x="0" y="221469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5485594" y="9027218"/>
            <a:ext cx="2802406" cy="2802406"/>
          </a:xfrm>
          <a:custGeom>
            <a:avLst/>
            <a:gdLst/>
            <a:ahLst/>
            <a:cxnLst/>
            <a:rect r="r" b="b" t="t" l="l"/>
            <a:pathLst>
              <a:path h="2802406" w="2802406">
                <a:moveTo>
                  <a:pt x="0" y="0"/>
                </a:moveTo>
                <a:lnTo>
                  <a:pt x="2802406" y="0"/>
                </a:lnTo>
                <a:lnTo>
                  <a:pt x="2802406" y="2802406"/>
                </a:lnTo>
                <a:lnTo>
                  <a:pt x="0" y="280240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7" id="7"/>
          <p:cNvGrpSpPr/>
          <p:nvPr/>
        </p:nvGrpSpPr>
        <p:grpSpPr>
          <a:xfrm rot="0">
            <a:off x="1028700" y="1028700"/>
            <a:ext cx="16230600" cy="736284"/>
            <a:chOff x="0" y="0"/>
            <a:chExt cx="21640800" cy="981712"/>
          </a:xfrm>
        </p:grpSpPr>
        <p:grpSp>
          <p:nvGrpSpPr>
            <p:cNvPr name="Group 8" id="8"/>
            <p:cNvGrpSpPr/>
            <p:nvPr/>
          </p:nvGrpSpPr>
          <p:grpSpPr>
            <a:xfrm rot="0">
              <a:off x="0" y="0"/>
              <a:ext cx="21640800" cy="981712"/>
              <a:chOff x="0" y="0"/>
              <a:chExt cx="5486612" cy="248894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0" y="0"/>
                <a:ext cx="5486612" cy="248894"/>
              </a:xfrm>
              <a:custGeom>
                <a:avLst/>
                <a:gdLst/>
                <a:ahLst/>
                <a:cxnLst/>
                <a:rect r="r" b="b" t="t" l="l"/>
                <a:pathLst>
                  <a:path h="248894" w="5486612">
                    <a:moveTo>
                      <a:pt x="47700" y="0"/>
                    </a:moveTo>
                    <a:lnTo>
                      <a:pt x="5438913" y="0"/>
                    </a:lnTo>
                    <a:cubicBezTo>
                      <a:pt x="5451564" y="0"/>
                      <a:pt x="5463696" y="5025"/>
                      <a:pt x="5472642" y="13971"/>
                    </a:cubicBezTo>
                    <a:cubicBezTo>
                      <a:pt x="5481587" y="22916"/>
                      <a:pt x="5486612" y="35049"/>
                      <a:pt x="5486612" y="47700"/>
                    </a:cubicBezTo>
                    <a:lnTo>
                      <a:pt x="5486612" y="201195"/>
                    </a:lnTo>
                    <a:cubicBezTo>
                      <a:pt x="5486612" y="213846"/>
                      <a:pt x="5481587" y="225978"/>
                      <a:pt x="5472642" y="234923"/>
                    </a:cubicBezTo>
                    <a:cubicBezTo>
                      <a:pt x="5463696" y="243869"/>
                      <a:pt x="5451564" y="248894"/>
                      <a:pt x="5438913" y="248894"/>
                    </a:cubicBezTo>
                    <a:lnTo>
                      <a:pt x="47700" y="248894"/>
                    </a:lnTo>
                    <a:cubicBezTo>
                      <a:pt x="35049" y="248894"/>
                      <a:pt x="22916" y="243869"/>
                      <a:pt x="13971" y="234923"/>
                    </a:cubicBezTo>
                    <a:cubicBezTo>
                      <a:pt x="5025" y="225978"/>
                      <a:pt x="0" y="213846"/>
                      <a:pt x="0" y="201195"/>
                    </a:cubicBezTo>
                    <a:lnTo>
                      <a:pt x="0" y="47700"/>
                    </a:lnTo>
                    <a:cubicBezTo>
                      <a:pt x="0" y="35049"/>
                      <a:pt x="5025" y="22916"/>
                      <a:pt x="13971" y="13971"/>
                    </a:cubicBezTo>
                    <a:cubicBezTo>
                      <a:pt x="22916" y="5025"/>
                      <a:pt x="35049" y="0"/>
                      <a:pt x="477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10" id="10"/>
              <p:cNvSpPr txBox="true"/>
              <p:nvPr/>
            </p:nvSpPr>
            <p:spPr>
              <a:xfrm>
                <a:off x="0" y="-38100"/>
                <a:ext cx="5486612" cy="2869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Freeform 11" id="11"/>
            <p:cNvSpPr/>
            <p:nvPr/>
          </p:nvSpPr>
          <p:spPr>
            <a:xfrm flipH="false" flipV="false" rot="0">
              <a:off x="20684742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2" id="12"/>
            <p:cNvSpPr/>
            <p:nvPr/>
          </p:nvSpPr>
          <p:spPr>
            <a:xfrm flipH="false" flipV="false" rot="0">
              <a:off x="20064800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3" id="13"/>
            <p:cNvSpPr/>
            <p:nvPr/>
          </p:nvSpPr>
          <p:spPr>
            <a:xfrm flipH="false" flipV="false" rot="0">
              <a:off x="19444859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1" y="0"/>
                  </a:lnTo>
                  <a:lnTo>
                    <a:pt x="619941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4" id="14"/>
            <p:cNvSpPr txBox="true"/>
            <p:nvPr/>
          </p:nvSpPr>
          <p:spPr>
            <a:xfrm rot="0">
              <a:off x="550124" y="260984"/>
              <a:ext cx="16773206" cy="4722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600"/>
                </a:lnSpc>
              </a:pPr>
              <a:r>
                <a:rPr lang="en-US" sz="2600" b="true">
                  <a:solidFill>
                    <a:srgbClr val="0400CD"/>
                  </a:solidFill>
                  <a:latin typeface="Cy Grotesk Key Bold"/>
                  <a:ea typeface="Cy Grotesk Key Bold"/>
                  <a:cs typeface="Cy Grotesk Key Bold"/>
                  <a:sym typeface="Cy Grotesk Key Bold"/>
                </a:rPr>
                <a:t>ООО «Институт «Информационного моделирования и Архитектуры»</a:t>
              </a: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1654468" y="2676066"/>
            <a:ext cx="6633532" cy="4324102"/>
            <a:chOff x="0" y="0"/>
            <a:chExt cx="8844710" cy="5765469"/>
          </a:xfrm>
        </p:grpSpPr>
        <p:pic>
          <p:nvPicPr>
            <p:cNvPr name="Picture 16" id="16"/>
            <p:cNvPicPr>
              <a:picLocks noChangeAspect="true"/>
            </p:cNvPicPr>
            <p:nvPr/>
          </p:nvPicPr>
          <p:blipFill>
            <a:blip r:embed="rId10"/>
            <a:srcRect l="9167" t="16879" r="19105" b="0"/>
            <a:stretch>
              <a:fillRect/>
            </a:stretch>
          </p:blipFill>
          <p:spPr>
            <a:xfrm flipH="false" flipV="false">
              <a:off x="0" y="0"/>
              <a:ext cx="8844710" cy="5765469"/>
            </a:xfrm>
            <a:prstGeom prst="rect">
              <a:avLst/>
            </a:prstGeom>
          </p:spPr>
        </p:pic>
      </p:grpSp>
      <p:sp>
        <p:nvSpPr>
          <p:cNvPr name="TextBox 17" id="17"/>
          <p:cNvSpPr txBox="true"/>
          <p:nvPr/>
        </p:nvSpPr>
        <p:spPr>
          <a:xfrm rot="0">
            <a:off x="1028700" y="2256966"/>
            <a:ext cx="12703410" cy="419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00"/>
              </a:lnSpc>
            </a:pPr>
            <a:r>
              <a:rPr lang="en-US" sz="3000" b="true">
                <a:solidFill>
                  <a:srgbClr val="0400CD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ИСКУССТВЕННЫЙ ИНТЕЛЛЕКТ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3699129" y="9075138"/>
            <a:ext cx="10893356" cy="8082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5"/>
              </a:lnSpc>
            </a:pPr>
            <a:r>
              <a:rPr lang="en-US" sz="2303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РЕНДЕРЫ ОБЪЕКТОВ, СОЗДАННЫЕ С ПОМОЩЬЮ ИСКУССТВЕННОГО ИНТЕЛЛЕКТА НА ОСНОВЕ ЦИФРОВЫХ МОДЕЛЕЙ</a:t>
            </a:r>
          </a:p>
        </p:txBody>
      </p:sp>
      <p:sp>
        <p:nvSpPr>
          <p:cNvPr name="Freeform 19" id="19"/>
          <p:cNvSpPr/>
          <p:nvPr/>
        </p:nvSpPr>
        <p:spPr>
          <a:xfrm flipH="false" flipV="false" rot="0">
            <a:off x="0" y="2916895"/>
            <a:ext cx="6480865" cy="4453210"/>
          </a:xfrm>
          <a:custGeom>
            <a:avLst/>
            <a:gdLst/>
            <a:ahLst/>
            <a:cxnLst/>
            <a:rect r="r" b="b" t="t" l="l"/>
            <a:pathLst>
              <a:path h="4453210" w="6480865">
                <a:moveTo>
                  <a:pt x="0" y="0"/>
                </a:moveTo>
                <a:lnTo>
                  <a:pt x="6480865" y="0"/>
                </a:lnTo>
                <a:lnTo>
                  <a:pt x="6480865" y="4453210"/>
                </a:lnTo>
                <a:lnTo>
                  <a:pt x="0" y="445321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1933" t="-15858" r="-4213" b="0"/>
            </a:stretch>
          </a:blipFill>
          <a:ln cap="sq">
            <a:noFill/>
            <a:prstDash val="solid"/>
            <a:miter/>
          </a:ln>
        </p:spPr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5506" r="0" b="-55506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3621117" y="4483447"/>
            <a:ext cx="4147692" cy="4147692"/>
          </a:xfrm>
          <a:custGeom>
            <a:avLst/>
            <a:gdLst/>
            <a:ahLst/>
            <a:cxnLst/>
            <a:rect r="r" b="b" t="t" l="l"/>
            <a:pathLst>
              <a:path h="4147692" w="4147692">
                <a:moveTo>
                  <a:pt x="0" y="0"/>
                </a:moveTo>
                <a:lnTo>
                  <a:pt x="4147693" y="0"/>
                </a:lnTo>
                <a:lnTo>
                  <a:pt x="4147693" y="4147692"/>
                </a:lnTo>
                <a:lnTo>
                  <a:pt x="0" y="414769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609362" y="1558767"/>
            <a:ext cx="804161" cy="806177"/>
          </a:xfrm>
          <a:custGeom>
            <a:avLst/>
            <a:gdLst/>
            <a:ahLst/>
            <a:cxnLst/>
            <a:rect r="r" b="b" t="t" l="l"/>
            <a:pathLst>
              <a:path h="806177" w="804161">
                <a:moveTo>
                  <a:pt x="0" y="0"/>
                </a:moveTo>
                <a:lnTo>
                  <a:pt x="804162" y="0"/>
                </a:lnTo>
                <a:lnTo>
                  <a:pt x="804162" y="806177"/>
                </a:lnTo>
                <a:lnTo>
                  <a:pt x="0" y="80617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5400000">
            <a:off x="13072637" y="8318583"/>
            <a:ext cx="464956" cy="464956"/>
          </a:xfrm>
          <a:custGeom>
            <a:avLst/>
            <a:gdLst/>
            <a:ahLst/>
            <a:cxnLst/>
            <a:rect r="r" b="b" t="t" l="l"/>
            <a:pathLst>
              <a:path h="464956" w="464956">
                <a:moveTo>
                  <a:pt x="0" y="0"/>
                </a:moveTo>
                <a:lnTo>
                  <a:pt x="464957" y="0"/>
                </a:lnTo>
                <a:lnTo>
                  <a:pt x="464957" y="464956"/>
                </a:lnTo>
                <a:lnTo>
                  <a:pt x="0" y="46495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028700" y="1028700"/>
            <a:ext cx="16230600" cy="736284"/>
            <a:chOff x="0" y="0"/>
            <a:chExt cx="21640800" cy="981712"/>
          </a:xfrm>
        </p:grpSpPr>
        <p:grpSp>
          <p:nvGrpSpPr>
            <p:cNvPr name="Group 7" id="7"/>
            <p:cNvGrpSpPr/>
            <p:nvPr/>
          </p:nvGrpSpPr>
          <p:grpSpPr>
            <a:xfrm rot="0">
              <a:off x="0" y="0"/>
              <a:ext cx="21640800" cy="981712"/>
              <a:chOff x="0" y="0"/>
              <a:chExt cx="5486612" cy="248894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5486612" cy="248894"/>
              </a:xfrm>
              <a:custGeom>
                <a:avLst/>
                <a:gdLst/>
                <a:ahLst/>
                <a:cxnLst/>
                <a:rect r="r" b="b" t="t" l="l"/>
                <a:pathLst>
                  <a:path h="248894" w="5486612">
                    <a:moveTo>
                      <a:pt x="47700" y="0"/>
                    </a:moveTo>
                    <a:lnTo>
                      <a:pt x="5438913" y="0"/>
                    </a:lnTo>
                    <a:cubicBezTo>
                      <a:pt x="5451564" y="0"/>
                      <a:pt x="5463696" y="5025"/>
                      <a:pt x="5472642" y="13971"/>
                    </a:cubicBezTo>
                    <a:cubicBezTo>
                      <a:pt x="5481587" y="22916"/>
                      <a:pt x="5486612" y="35049"/>
                      <a:pt x="5486612" y="47700"/>
                    </a:cubicBezTo>
                    <a:lnTo>
                      <a:pt x="5486612" y="201195"/>
                    </a:lnTo>
                    <a:cubicBezTo>
                      <a:pt x="5486612" y="213846"/>
                      <a:pt x="5481587" y="225978"/>
                      <a:pt x="5472642" y="234923"/>
                    </a:cubicBezTo>
                    <a:cubicBezTo>
                      <a:pt x="5463696" y="243869"/>
                      <a:pt x="5451564" y="248894"/>
                      <a:pt x="5438913" y="248894"/>
                    </a:cubicBezTo>
                    <a:lnTo>
                      <a:pt x="47700" y="248894"/>
                    </a:lnTo>
                    <a:cubicBezTo>
                      <a:pt x="35049" y="248894"/>
                      <a:pt x="22916" y="243869"/>
                      <a:pt x="13971" y="234923"/>
                    </a:cubicBezTo>
                    <a:cubicBezTo>
                      <a:pt x="5025" y="225978"/>
                      <a:pt x="0" y="213846"/>
                      <a:pt x="0" y="201195"/>
                    </a:cubicBezTo>
                    <a:lnTo>
                      <a:pt x="0" y="47700"/>
                    </a:lnTo>
                    <a:cubicBezTo>
                      <a:pt x="0" y="35049"/>
                      <a:pt x="5025" y="22916"/>
                      <a:pt x="13971" y="13971"/>
                    </a:cubicBezTo>
                    <a:cubicBezTo>
                      <a:pt x="22916" y="5025"/>
                      <a:pt x="35049" y="0"/>
                      <a:pt x="477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38100"/>
                <a:ext cx="5486612" cy="2869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Freeform 10" id="10"/>
            <p:cNvSpPr/>
            <p:nvPr/>
          </p:nvSpPr>
          <p:spPr>
            <a:xfrm flipH="false" flipV="false" rot="0">
              <a:off x="20684742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20064800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2" id="12"/>
            <p:cNvSpPr/>
            <p:nvPr/>
          </p:nvSpPr>
          <p:spPr>
            <a:xfrm flipH="false" flipV="false" rot="0">
              <a:off x="19444859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1" y="0"/>
                  </a:lnTo>
                  <a:lnTo>
                    <a:pt x="619941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3" id="13"/>
            <p:cNvSpPr txBox="true"/>
            <p:nvPr/>
          </p:nvSpPr>
          <p:spPr>
            <a:xfrm rot="0">
              <a:off x="550124" y="260984"/>
              <a:ext cx="16773206" cy="4722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600"/>
                </a:lnSpc>
              </a:pPr>
              <a:r>
                <a:rPr lang="en-US" sz="2600" b="true">
                  <a:solidFill>
                    <a:srgbClr val="0400CD"/>
                  </a:solidFill>
                  <a:latin typeface="Cy Grotesk Key Bold"/>
                  <a:ea typeface="Cy Grotesk Key Bold"/>
                  <a:cs typeface="Cy Grotesk Key Bold"/>
                  <a:sym typeface="Cy Grotesk Key Bold"/>
                </a:rPr>
                <a:t>ООО «Институт «Информационного моделирования и Архитектуры»</a:t>
              </a:r>
            </a:p>
          </p:txBody>
        </p:sp>
      </p:grpSp>
      <p:sp>
        <p:nvSpPr>
          <p:cNvPr name="Freeform 14" id="14"/>
          <p:cNvSpPr/>
          <p:nvPr/>
        </p:nvSpPr>
        <p:spPr>
          <a:xfrm flipH="false" flipV="false" rot="0">
            <a:off x="16542257" y="8551061"/>
            <a:ext cx="1414478" cy="1414478"/>
          </a:xfrm>
          <a:custGeom>
            <a:avLst/>
            <a:gdLst/>
            <a:ahLst/>
            <a:cxnLst/>
            <a:rect r="r" b="b" t="t" l="l"/>
            <a:pathLst>
              <a:path h="1414478" w="1414478">
                <a:moveTo>
                  <a:pt x="0" y="0"/>
                </a:moveTo>
                <a:lnTo>
                  <a:pt x="1414478" y="0"/>
                </a:lnTo>
                <a:lnTo>
                  <a:pt x="1414478" y="1414478"/>
                </a:lnTo>
                <a:lnTo>
                  <a:pt x="0" y="141447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1107536" y="4663088"/>
            <a:ext cx="11384076" cy="37026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680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ОНЛАЙН ДОСТУП К ДОКУМЕНТАЦИИ И КОММУНИКАЦИИ</a:t>
            </a:r>
          </a:p>
          <a:p>
            <a:pPr algn="l">
              <a:lnSpc>
                <a:spcPts val="3680"/>
              </a:lnSpc>
            </a:pPr>
          </a:p>
          <a:p>
            <a:pPr algn="l">
              <a:lnSpc>
                <a:spcPts val="3680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ЗАДАЧИ, СТАТУСЫ И СРОКИ ВИДНЫ ВСЕМ УЧАСТНИКАМ ПРОЕКТА</a:t>
            </a:r>
          </a:p>
          <a:p>
            <a:pPr algn="l">
              <a:lnSpc>
                <a:spcPts val="3680"/>
              </a:lnSpc>
            </a:pPr>
          </a:p>
          <a:p>
            <a:pPr algn="l">
              <a:lnSpc>
                <a:spcPts val="3680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УВЕДОМЛЕНИЯ, КОНТРОЛЬ ВЕРСИЙ, ЛОГИКА СОГЛАСОВАНИЯ  - ВСЁ В ЕДИНОЙ СИСТЕМЕ</a:t>
            </a:r>
          </a:p>
          <a:p>
            <a:pPr algn="l">
              <a:lnSpc>
                <a:spcPts val="3680"/>
              </a:lnSpc>
            </a:pPr>
          </a:p>
          <a:p>
            <a:pPr algn="l">
              <a:lnSpc>
                <a:spcPts val="3680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ИСКЛЮЧЕНИЕ ПОТЕРЬ ИНФОРМАЦИИ И ДУБЛИРОВАНИЯ ЗАДАЧ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28700" y="2678380"/>
            <a:ext cx="8002848" cy="933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600"/>
              </a:lnSpc>
            </a:pPr>
            <a:r>
              <a:rPr lang="en-US" sz="3000" b="true">
                <a:solidFill>
                  <a:srgbClr val="0400CD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ПЛАТФОРМЫ УПРАВЛЕНИЯ ПРОЕКТАМИ</a:t>
            </a:r>
          </a:p>
        </p:txBody>
      </p:sp>
      <p:pic>
        <p:nvPicPr>
          <p:cNvPr name="Picture 17" id="17"/>
          <p:cNvPicPr>
            <a:picLocks noChangeAspect="true"/>
          </p:cNvPicPr>
          <p:nvPr/>
        </p:nvPicPr>
        <p:blipFill>
          <a:blip r:embed="rId11"/>
          <a:stretch>
            <a:fillRect/>
          </a:stretch>
        </p:blipFill>
        <p:spPr>
          <a:xfrm rot="0">
            <a:off x="12664756" y="2736944"/>
            <a:ext cx="5012230" cy="292380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5506" r="0" b="-55506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3604407" y="5653945"/>
            <a:ext cx="4147692" cy="4147692"/>
          </a:xfrm>
          <a:custGeom>
            <a:avLst/>
            <a:gdLst/>
            <a:ahLst/>
            <a:cxnLst/>
            <a:rect r="r" b="b" t="t" l="l"/>
            <a:pathLst>
              <a:path h="4147692" w="4147692">
                <a:moveTo>
                  <a:pt x="0" y="0"/>
                </a:moveTo>
                <a:lnTo>
                  <a:pt x="4147692" y="0"/>
                </a:lnTo>
                <a:lnTo>
                  <a:pt x="4147692" y="4147693"/>
                </a:lnTo>
                <a:lnTo>
                  <a:pt x="0" y="41476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609362" y="1558767"/>
            <a:ext cx="804161" cy="806177"/>
          </a:xfrm>
          <a:custGeom>
            <a:avLst/>
            <a:gdLst/>
            <a:ahLst/>
            <a:cxnLst/>
            <a:rect r="r" b="b" t="t" l="l"/>
            <a:pathLst>
              <a:path h="806177" w="804161">
                <a:moveTo>
                  <a:pt x="0" y="0"/>
                </a:moveTo>
                <a:lnTo>
                  <a:pt x="804162" y="0"/>
                </a:lnTo>
                <a:lnTo>
                  <a:pt x="804162" y="806177"/>
                </a:lnTo>
                <a:lnTo>
                  <a:pt x="0" y="80617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5400000">
            <a:off x="13585882" y="8194356"/>
            <a:ext cx="464956" cy="464956"/>
          </a:xfrm>
          <a:custGeom>
            <a:avLst/>
            <a:gdLst/>
            <a:ahLst/>
            <a:cxnLst/>
            <a:rect r="r" b="b" t="t" l="l"/>
            <a:pathLst>
              <a:path h="464956" w="464956">
                <a:moveTo>
                  <a:pt x="0" y="0"/>
                </a:moveTo>
                <a:lnTo>
                  <a:pt x="464956" y="0"/>
                </a:lnTo>
                <a:lnTo>
                  <a:pt x="464956" y="464956"/>
                </a:lnTo>
                <a:lnTo>
                  <a:pt x="0" y="46495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028700" y="1028700"/>
            <a:ext cx="16230600" cy="736284"/>
            <a:chOff x="0" y="0"/>
            <a:chExt cx="21640800" cy="981712"/>
          </a:xfrm>
        </p:grpSpPr>
        <p:grpSp>
          <p:nvGrpSpPr>
            <p:cNvPr name="Group 7" id="7"/>
            <p:cNvGrpSpPr/>
            <p:nvPr/>
          </p:nvGrpSpPr>
          <p:grpSpPr>
            <a:xfrm rot="0">
              <a:off x="0" y="0"/>
              <a:ext cx="21640800" cy="981712"/>
              <a:chOff x="0" y="0"/>
              <a:chExt cx="5486612" cy="248894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5486612" cy="248894"/>
              </a:xfrm>
              <a:custGeom>
                <a:avLst/>
                <a:gdLst/>
                <a:ahLst/>
                <a:cxnLst/>
                <a:rect r="r" b="b" t="t" l="l"/>
                <a:pathLst>
                  <a:path h="248894" w="5486612">
                    <a:moveTo>
                      <a:pt x="47700" y="0"/>
                    </a:moveTo>
                    <a:lnTo>
                      <a:pt x="5438913" y="0"/>
                    </a:lnTo>
                    <a:cubicBezTo>
                      <a:pt x="5451564" y="0"/>
                      <a:pt x="5463696" y="5025"/>
                      <a:pt x="5472642" y="13971"/>
                    </a:cubicBezTo>
                    <a:cubicBezTo>
                      <a:pt x="5481587" y="22916"/>
                      <a:pt x="5486612" y="35049"/>
                      <a:pt x="5486612" y="47700"/>
                    </a:cubicBezTo>
                    <a:lnTo>
                      <a:pt x="5486612" y="201195"/>
                    </a:lnTo>
                    <a:cubicBezTo>
                      <a:pt x="5486612" y="213846"/>
                      <a:pt x="5481587" y="225978"/>
                      <a:pt x="5472642" y="234923"/>
                    </a:cubicBezTo>
                    <a:cubicBezTo>
                      <a:pt x="5463696" y="243869"/>
                      <a:pt x="5451564" y="248894"/>
                      <a:pt x="5438913" y="248894"/>
                    </a:cubicBezTo>
                    <a:lnTo>
                      <a:pt x="47700" y="248894"/>
                    </a:lnTo>
                    <a:cubicBezTo>
                      <a:pt x="35049" y="248894"/>
                      <a:pt x="22916" y="243869"/>
                      <a:pt x="13971" y="234923"/>
                    </a:cubicBezTo>
                    <a:cubicBezTo>
                      <a:pt x="5025" y="225978"/>
                      <a:pt x="0" y="213846"/>
                      <a:pt x="0" y="201195"/>
                    </a:cubicBezTo>
                    <a:lnTo>
                      <a:pt x="0" y="47700"/>
                    </a:lnTo>
                    <a:cubicBezTo>
                      <a:pt x="0" y="35049"/>
                      <a:pt x="5025" y="22916"/>
                      <a:pt x="13971" y="13971"/>
                    </a:cubicBezTo>
                    <a:cubicBezTo>
                      <a:pt x="22916" y="5025"/>
                      <a:pt x="35049" y="0"/>
                      <a:pt x="477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38100"/>
                <a:ext cx="5486612" cy="2869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Freeform 10" id="10"/>
            <p:cNvSpPr/>
            <p:nvPr/>
          </p:nvSpPr>
          <p:spPr>
            <a:xfrm flipH="false" flipV="false" rot="0">
              <a:off x="20684742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20064800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2" id="12"/>
            <p:cNvSpPr/>
            <p:nvPr/>
          </p:nvSpPr>
          <p:spPr>
            <a:xfrm flipH="false" flipV="false" rot="0">
              <a:off x="19444859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1" y="0"/>
                  </a:lnTo>
                  <a:lnTo>
                    <a:pt x="619941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3" id="13"/>
            <p:cNvSpPr txBox="true"/>
            <p:nvPr/>
          </p:nvSpPr>
          <p:spPr>
            <a:xfrm rot="0">
              <a:off x="550124" y="260984"/>
              <a:ext cx="16773206" cy="4722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600"/>
                </a:lnSpc>
              </a:pPr>
              <a:r>
                <a:rPr lang="en-US" sz="2600" b="true">
                  <a:solidFill>
                    <a:srgbClr val="0400CD"/>
                  </a:solidFill>
                  <a:latin typeface="Cy Grotesk Key Bold"/>
                  <a:ea typeface="Cy Grotesk Key Bold"/>
                  <a:cs typeface="Cy Grotesk Key Bold"/>
                  <a:sym typeface="Cy Grotesk Key Bold"/>
                </a:rPr>
                <a:t>ООО «Институт «Информационного моделирования и Архитектуры»</a:t>
              </a:r>
            </a:p>
          </p:txBody>
        </p:sp>
      </p:grpSp>
      <p:sp>
        <p:nvSpPr>
          <p:cNvPr name="Freeform 14" id="14"/>
          <p:cNvSpPr/>
          <p:nvPr/>
        </p:nvSpPr>
        <p:spPr>
          <a:xfrm flipH="false" flipV="false" rot="0">
            <a:off x="16542257" y="8551061"/>
            <a:ext cx="1414478" cy="1414478"/>
          </a:xfrm>
          <a:custGeom>
            <a:avLst/>
            <a:gdLst/>
            <a:ahLst/>
            <a:cxnLst/>
            <a:rect r="r" b="b" t="t" l="l"/>
            <a:pathLst>
              <a:path h="1414478" w="1414478">
                <a:moveTo>
                  <a:pt x="0" y="0"/>
                </a:moveTo>
                <a:lnTo>
                  <a:pt x="1414478" y="0"/>
                </a:lnTo>
                <a:lnTo>
                  <a:pt x="1414478" y="1414478"/>
                </a:lnTo>
                <a:lnTo>
                  <a:pt x="0" y="141447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8747171" y="2689505"/>
            <a:ext cx="8512129" cy="4937035"/>
          </a:xfrm>
          <a:custGeom>
            <a:avLst/>
            <a:gdLst/>
            <a:ahLst/>
            <a:cxnLst/>
            <a:rect r="r" b="b" t="t" l="l"/>
            <a:pathLst>
              <a:path h="4937035" w="8512129">
                <a:moveTo>
                  <a:pt x="0" y="0"/>
                </a:moveTo>
                <a:lnTo>
                  <a:pt x="8512129" y="0"/>
                </a:lnTo>
                <a:lnTo>
                  <a:pt x="8512129" y="4937035"/>
                </a:lnTo>
                <a:lnTo>
                  <a:pt x="0" y="493703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028700" y="3309179"/>
            <a:ext cx="8430301" cy="5555932"/>
          </a:xfrm>
          <a:custGeom>
            <a:avLst/>
            <a:gdLst/>
            <a:ahLst/>
            <a:cxnLst/>
            <a:rect r="r" b="b" t="t" l="l"/>
            <a:pathLst>
              <a:path h="5555932" w="8430301">
                <a:moveTo>
                  <a:pt x="0" y="0"/>
                </a:moveTo>
                <a:lnTo>
                  <a:pt x="8430301" y="0"/>
                </a:lnTo>
                <a:lnTo>
                  <a:pt x="8430301" y="5555932"/>
                </a:lnTo>
                <a:lnTo>
                  <a:pt x="0" y="5555932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-9057" r="-34055" b="-5359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1028700" y="2221180"/>
            <a:ext cx="8002848" cy="933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600"/>
              </a:lnSpc>
            </a:pPr>
            <a:r>
              <a:rPr lang="en-US" sz="3000" b="true">
                <a:solidFill>
                  <a:srgbClr val="0400CD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ПЛАТФОРМЫ УПРАВЛЕНИЯ ПРОЕКТАМИ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028700" y="9172575"/>
            <a:ext cx="11654789" cy="4356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680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ОБЛАЧНАЯ ПЛАТФОРМА УПРАВЛЕНИЯ ПРОЕКТАМИ АСПРО.CLOUD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DAGut5ywbRU</dc:identifier>
  <dcterms:modified xsi:type="dcterms:W3CDTF">2011-08-01T06:04:30Z</dcterms:modified>
  <cp:revision>1</cp:revision>
  <dc:title>Цифровое проектирование как ответ</dc:title>
</cp:coreProperties>
</file>